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5" r:id="rId9"/>
    <p:sldId id="261" r:id="rId10"/>
    <p:sldId id="269" r:id="rId11"/>
    <p:sldId id="267" r:id="rId12"/>
    <p:sldId id="277" r:id="rId13"/>
    <p:sldId id="270" r:id="rId14"/>
    <p:sldId id="278" r:id="rId15"/>
    <p:sldId id="271" r:id="rId16"/>
    <p:sldId id="272" r:id="rId17"/>
    <p:sldId id="273" r:id="rId18"/>
    <p:sldId id="274" r:id="rId19"/>
    <p:sldId id="276" r:id="rId20"/>
    <p:sldId id="279" r:id="rId21"/>
    <p:sldId id="280" r:id="rId22"/>
    <p:sldId id="265" r:id="rId23"/>
    <p:sldId id="281" r:id="rId24"/>
    <p:sldId id="282" r:id="rId25"/>
    <p:sldId id="283" r:id="rId26"/>
    <p:sldId id="287" r:id="rId27"/>
    <p:sldId id="284" r:id="rId28"/>
    <p:sldId id="264" r:id="rId29"/>
    <p:sldId id="308" r:id="rId30"/>
    <p:sldId id="285" r:id="rId31"/>
    <p:sldId id="28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D31C8"/>
    <a:srgbClr val="BF9000"/>
    <a:srgbClr val="E1D8F2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9" autoAdjust="0"/>
    <p:restoredTop sz="94660"/>
  </p:normalViewPr>
  <p:slideViewPr>
    <p:cSldViewPr snapToGrid="0">
      <p:cViewPr varScale="1">
        <p:scale>
          <a:sx n="59" d="100"/>
          <a:sy n="59" d="100"/>
        </p:scale>
        <p:origin x="22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98E1A-2AA0-4190-89B7-76E32BB5697B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9BA4B-9FEA-4A33-AEE9-D77E8BDDDC0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現實生活中，有許多系統是經過無數的動力轉換，才達成解決需求的輸出。正如同前面投影片中的影片。一旦中間的環節出現錯誤，往往將導致系統無法順利運行，或得到不符合需求的輸出。</a:t>
            </a:r>
          </a:p>
          <a:p>
            <a:r>
              <a:rPr lang="zh-TW" altLang="en-US" dirty="0"/>
              <a:t>舉例</a:t>
            </a:r>
            <a:r>
              <a:rPr lang="en-US" altLang="zh-TW" dirty="0"/>
              <a:t>: </a:t>
            </a:r>
            <a:r>
              <a:rPr lang="zh-TW" altLang="en-US" dirty="0"/>
              <a:t>一輛汽油車，在駕駛踩下油門的那一刻，內燃機將會把燃燒室的熱能轉換成活塞動力，再轉變為旋轉的動力，然後將動力傳遞給離合器或變速箱</a:t>
            </a:r>
            <a:r>
              <a:rPr lang="en-US" altLang="zh-TW" dirty="0"/>
              <a:t>…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9BA4B-9FEA-4A33-AEE9-D77E8BDDDC0F}" type="slidenum">
              <a:rPr lang="zh-TW" altLang="en-US" smtClean="0"/>
              <a:t>13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" name="Google Shape;39;p18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" name="Google Shape;40;p18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600" cy="12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1092200" y="2654300"/>
            <a:ext cx="10007600" cy="3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1465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200" lvl="1" indent="-3981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800" lvl="2" indent="-3981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400" lvl="3" indent="-3981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8000" lvl="4" indent="-3981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600" lvl="5" indent="-3981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200" lvl="6" indent="-3981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800" lvl="7" indent="-3981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400" lvl="8" indent="-3981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E882-55B0-44B7-AA82-4B76B7A52A76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20000"/>
            <a:lum/>
          </a:blip>
          <a:srcRect/>
          <a:tile tx="0" ty="0" sx="100000" sy="100000" flip="x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2E882-55B0-44B7-AA82-4B76B7A52A76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88362-0AA4-41D4-82BF-7F38A313FF5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NS9uKRcxmy0?si=rnexoovejAjoFB8P" TargetMode="External"/><Relationship Id="rId3" Type="http://schemas.microsoft.com/office/2007/relationships/media" Target="https://www.youtube.com/embed/xkv0Ojgkq7I?start=73&amp;feature=oembed" TargetMode="External"/><Relationship Id="rId7" Type="http://schemas.openxmlformats.org/officeDocument/2006/relationships/hyperlink" Target="https://youtu.be/xkv0Ojgkq7I?t=73" TargetMode="External"/><Relationship Id="rId2" Type="http://schemas.microsoft.com/office/2007/relationships/media" Target="https://www.youtube.com/embed/NS9uKRcxmy0?feature=oembed" TargetMode="External"/><Relationship Id="rId1" Type="http://schemas.openxmlformats.org/officeDocument/2006/relationships/video" Target="NULL" TargetMode="Externa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aG64lwGtTDE&amp;ab_channel=POWER-MOTOR%E9%87%8D%E8%BC%AA%E8%BB%8A%E6%A5%AD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-WnUpl49zg&amp;ab_channel=zzxptsa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youtube.com/watch?v=XLMDSjCzEx8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microsoft.com/office/2007/relationships/media" Target="https://www.youtube.com/embed/qsQfXPOed6g?feature=oembed" TargetMode="External"/><Relationship Id="rId7" Type="http://schemas.openxmlformats.org/officeDocument/2006/relationships/hyperlink" Target="https://www.youtube.com/watch?v=eFRsENbmU_o&amp;t=61s" TargetMode="External"/><Relationship Id="rId2" Type="http://schemas.microsoft.com/office/2007/relationships/media" Target="https://www.youtube.com/embed/eFRsENbmU_o" TargetMode="External"/><Relationship Id="rId1" Type="http://schemas.openxmlformats.org/officeDocument/2006/relationships/video" Target="NULL" TargetMode="External"/><Relationship Id="rId6" Type="http://schemas.openxmlformats.org/officeDocument/2006/relationships/hyperlink" Target="https://youtu.be/qsQfXPOed6g?si=3BKU5RebdmeJgs0m" TargetMode="External"/><Relationship Id="rId5" Type="http://schemas.openxmlformats.org/officeDocument/2006/relationships/image" Target="../media/image34.jpeg"/><Relationship Id="rId10" Type="http://schemas.openxmlformats.org/officeDocument/2006/relationships/hyperlink" Target="https://www.youtube.com/shorts/NCFsWftVmJs" TargetMode="Externa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yAd70nfVC4&amp;ab_channel=FilmeyBo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yTC5AVglsQ&amp;ab_channel=OmarRaafat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yU-D1tiR_U&amp;ab_channel=Allprocessofworl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x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837170" y="620926"/>
            <a:ext cx="10517660" cy="5616147"/>
            <a:chOff x="837170" y="620926"/>
            <a:chExt cx="10517660" cy="5616147"/>
          </a:xfrm>
        </p:grpSpPr>
        <p:sp>
          <p:nvSpPr>
            <p:cNvPr id="5" name="矩形 4"/>
            <p:cNvSpPr/>
            <p:nvPr/>
          </p:nvSpPr>
          <p:spPr>
            <a:xfrm>
              <a:off x="837170" y="620926"/>
              <a:ext cx="10517660" cy="5616147"/>
            </a:xfrm>
            <a:prstGeom prst="rect">
              <a:avLst/>
            </a:prstGeom>
            <a:solidFill>
              <a:srgbClr val="FFFFFF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1358728" y="1090482"/>
              <a:ext cx="9474543" cy="4238368"/>
            </a:xfrm>
            <a:prstGeom prst="rect">
              <a:avLst/>
            </a:prstGeom>
            <a:solidFill>
              <a:srgbClr val="FFFFFF">
                <a:alpha val="5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8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生活機械觀察實作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詹魁元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吳家安、王邑安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能量傳遞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動能、位能、熱能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線上媒體 3" title="Blue Marble 3 : the cannon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915" y="2461098"/>
            <a:ext cx="5672795" cy="3205346"/>
          </a:xfrm>
          <a:prstGeom prst="rect">
            <a:avLst/>
          </a:prstGeom>
        </p:spPr>
      </p:pic>
      <p:pic>
        <p:nvPicPr>
          <p:cNvPr id="5" name="線上媒體 4" title="核能知多少《國家地理》雜誌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74647" y="2461098"/>
            <a:ext cx="5673179" cy="320534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6174647" y="5774021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hlinkClick r:id="rId7"/>
              </a:rPr>
              <a:t>https://youtu.be/xkv0Ojgkq7I?t=73</a:t>
            </a:r>
            <a:endParaRPr lang="zh-TW" altLang="en-US" sz="10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73915" y="5742645"/>
            <a:ext cx="61363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hlinkClick r:id="rId8"/>
              </a:rPr>
              <a:t>https://youtu.be/NS9uKRcxmy0?si=rnexoovejAjoFB8P</a:t>
            </a:r>
            <a:endParaRPr lang="zh-TW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能量傳遞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0200" y="1690688"/>
            <a:ext cx="11279094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腿部的力量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踏板推動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鏈輪轉動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鏈條傳動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後輪轉動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帶動車子前進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Google Shape;184;g26d8caae6a3_0_3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58551" y="2234277"/>
            <a:ext cx="6287273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其他能量傳遞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腳踏車的煞車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Google Shape;199;g26d8caae6a3_0_0"/>
          <p:cNvSpPr txBox="1"/>
          <p:nvPr/>
        </p:nvSpPr>
        <p:spPr>
          <a:xfrm>
            <a:off x="838199" y="2276052"/>
            <a:ext cx="9238129" cy="107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手部的力量</a:t>
            </a:r>
            <a:r>
              <a:rPr lang="en-US" altLang="zh-TW" sz="2000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Wingdings" panose="05000000000000000000" pitchFamily="2" charset="2"/>
              </a:rPr>
              <a:t></a:t>
            </a:r>
            <a:r>
              <a:rPr lang="zh-TW" sz="2000" dirty="0">
                <a:solidFill>
                  <a:schemeClr val="dk2"/>
                </a:solidFill>
                <a:highlight>
                  <a:srgbClr val="FFF1A7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壓下握把 </a:t>
            </a:r>
            <a:r>
              <a:rPr lang="en-US" altLang="zh-TW" sz="2000" dirty="0">
                <a:solidFill>
                  <a:schemeClr val="dk2"/>
                </a:solidFill>
                <a:highlight>
                  <a:srgbClr val="FFF1A7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Wingdings" panose="05000000000000000000" pitchFamily="2" charset="2"/>
              </a:rPr>
              <a:t></a:t>
            </a:r>
            <a:r>
              <a:rPr lang="zh-TW" sz="2000" dirty="0">
                <a:solidFill>
                  <a:schemeClr val="dk2"/>
                </a:solidFill>
                <a:highlight>
                  <a:srgbClr val="FFF1A7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 煞車線傳動 </a:t>
            </a:r>
            <a:r>
              <a:rPr lang="en-US" altLang="zh-TW" sz="2000" dirty="0">
                <a:solidFill>
                  <a:schemeClr val="dk2"/>
                </a:solidFill>
                <a:highlight>
                  <a:srgbClr val="FFF1A7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Wingdings" panose="05000000000000000000" pitchFamily="2" charset="2"/>
              </a:rPr>
              <a:t></a:t>
            </a:r>
            <a:r>
              <a:rPr lang="zh-TW" sz="2000" dirty="0">
                <a:solidFill>
                  <a:schemeClr val="dk2"/>
                </a:solidFill>
                <a:highlight>
                  <a:srgbClr val="FFF1A7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 合上煞車器</a:t>
            </a:r>
            <a:r>
              <a:rPr lang="en-US" altLang="zh-TW" sz="2000" dirty="0">
                <a:solidFill>
                  <a:schemeClr val="dk2"/>
                </a:solidFill>
                <a:highlight>
                  <a:srgbClr val="FFF1A7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Wingdings" panose="05000000000000000000" pitchFamily="2" charset="2"/>
              </a:rPr>
              <a:t></a:t>
            </a:r>
            <a:r>
              <a:rPr lang="zh-TW" sz="2000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 煞車皮夾住輪框減速</a:t>
            </a:r>
            <a:endParaRPr sz="2000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 dirty="0">
              <a:solidFill>
                <a:schemeClr val="dk2"/>
              </a:solidFill>
              <a:latin typeface="標楷體" panose="03000509000000000000" charset="-120"/>
              <a:ea typeface="標楷體" panose="03000509000000000000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pic>
        <p:nvPicPr>
          <p:cNvPr id="5" name="Google Shape;196;g26d8caae6a3_0_0"/>
          <p:cNvPicPr preferRelativeResize="0"/>
          <p:nvPr/>
        </p:nvPicPr>
        <p:blipFill rotWithShape="1">
          <a:blip r:embed="rId2"/>
          <a:srcRect l="5612" r="12211"/>
          <a:stretch>
            <a:fillRect/>
          </a:stretch>
        </p:blipFill>
        <p:spPr>
          <a:xfrm>
            <a:off x="4054825" y="3363527"/>
            <a:ext cx="2566179" cy="2075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oogle Shape;197;g26d8caae6a3_0_0"/>
          <p:cNvPicPr preferRelativeResize="0"/>
          <p:nvPr/>
        </p:nvPicPr>
        <p:blipFill rotWithShape="1">
          <a:blip r:embed="rId3"/>
          <a:srcRect l="47918" r="3439"/>
          <a:stretch>
            <a:fillRect/>
          </a:stretch>
        </p:blipFill>
        <p:spPr>
          <a:xfrm>
            <a:off x="1778374" y="3109402"/>
            <a:ext cx="1883651" cy="258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oogle Shape;198;g26d8caae6a3_0_0"/>
          <p:cNvPicPr preferRelativeResize="0"/>
          <p:nvPr/>
        </p:nvPicPr>
        <p:blipFill rotWithShape="1">
          <a:blip r:embed="rId4"/>
          <a:srcRect l="21349" t="9804" r="8608"/>
          <a:stretch>
            <a:fillRect/>
          </a:stretch>
        </p:blipFill>
        <p:spPr>
          <a:xfrm>
            <a:off x="7013799" y="3363527"/>
            <a:ext cx="2331100" cy="2075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複雜系統中的能量傳遞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2372900" y="6071300"/>
            <a:ext cx="7700200" cy="481200"/>
            <a:chOff x="721900" y="3948150"/>
            <a:chExt cx="7700200" cy="481200"/>
          </a:xfrm>
        </p:grpSpPr>
        <p:sp>
          <p:nvSpPr>
            <p:cNvPr id="4" name="Google Shape;206;g26d8caae6a3_0_14"/>
            <p:cNvSpPr/>
            <p:nvPr/>
          </p:nvSpPr>
          <p:spPr>
            <a:xfrm>
              <a:off x="721900" y="3948150"/>
              <a:ext cx="932400" cy="48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rgbClr val="FD31C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標楷體" panose="03000509000000000000" charset="-120"/>
                  <a:sym typeface="標楷體" panose="03000509000000000000" charset="-120"/>
                </a:rPr>
                <a:t>發動機</a:t>
              </a: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endParaRPr>
            </a:p>
          </p:txBody>
        </p:sp>
        <p:sp>
          <p:nvSpPr>
            <p:cNvPr id="5" name="Google Shape;207;g26d8caae6a3_0_14"/>
            <p:cNvSpPr/>
            <p:nvPr/>
          </p:nvSpPr>
          <p:spPr>
            <a:xfrm>
              <a:off x="2075450" y="3948150"/>
              <a:ext cx="932400" cy="48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微軟正黑體" panose="020B0604030504040204" pitchFamily="34" charset="-120"/>
                  <a:ea typeface="微軟正黑體" panose="020B0604030504040204" pitchFamily="34" charset="-120"/>
                  <a:cs typeface="標楷體" panose="03000509000000000000" charset="-120"/>
                  <a:sym typeface="標楷體" panose="03000509000000000000" charset="-120"/>
                </a:rPr>
                <a:t>離合器</a:t>
              </a:r>
              <a:endParaRPr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endParaRPr>
            </a:p>
          </p:txBody>
        </p:sp>
        <p:cxnSp>
          <p:nvCxnSpPr>
            <p:cNvPr id="6" name="Google Shape;208;g26d8caae6a3_0_14"/>
            <p:cNvCxnSpPr>
              <a:stCxn id="4" idx="3"/>
              <a:endCxn id="5" idx="1"/>
            </p:cNvCxnSpPr>
            <p:nvPr/>
          </p:nvCxnSpPr>
          <p:spPr>
            <a:xfrm>
              <a:off x="1654300" y="4188750"/>
              <a:ext cx="421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" name="Google Shape;209;g26d8caae6a3_0_14"/>
            <p:cNvSpPr/>
            <p:nvPr/>
          </p:nvSpPr>
          <p:spPr>
            <a:xfrm>
              <a:off x="3429050" y="3948150"/>
              <a:ext cx="932400" cy="48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微軟正黑體" panose="020B0604030504040204" pitchFamily="34" charset="-120"/>
                  <a:ea typeface="微軟正黑體" panose="020B0604030504040204" pitchFamily="34" charset="-120"/>
                  <a:cs typeface="標楷體" panose="03000509000000000000" charset="-120"/>
                  <a:sym typeface="標楷體" panose="03000509000000000000" charset="-120"/>
                </a:rPr>
                <a:t>變速箱</a:t>
              </a:r>
              <a:endParaRPr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endParaRPr>
            </a:p>
          </p:txBody>
        </p:sp>
        <p:cxnSp>
          <p:nvCxnSpPr>
            <p:cNvPr id="8" name="Google Shape;210;g26d8caae6a3_0_14"/>
            <p:cNvCxnSpPr>
              <a:endCxn id="7" idx="1"/>
            </p:cNvCxnSpPr>
            <p:nvPr/>
          </p:nvCxnSpPr>
          <p:spPr>
            <a:xfrm>
              <a:off x="3007850" y="4188750"/>
              <a:ext cx="421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" name="Google Shape;211;g26d8caae6a3_0_14"/>
            <p:cNvSpPr/>
            <p:nvPr/>
          </p:nvSpPr>
          <p:spPr>
            <a:xfrm>
              <a:off x="4782600" y="3948150"/>
              <a:ext cx="932400" cy="48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微軟正黑體" panose="020B0604030504040204" pitchFamily="34" charset="-120"/>
                  <a:ea typeface="微軟正黑體" panose="020B0604030504040204" pitchFamily="34" charset="-120"/>
                  <a:cs typeface="標楷體" panose="03000509000000000000" charset="-120"/>
                  <a:sym typeface="標楷體" panose="03000509000000000000" charset="-120"/>
                </a:rPr>
                <a:t>傳動軸</a:t>
              </a:r>
              <a:endParaRPr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endParaRPr>
            </a:p>
          </p:txBody>
        </p:sp>
        <p:cxnSp>
          <p:nvCxnSpPr>
            <p:cNvPr id="10" name="Google Shape;212;g26d8caae6a3_0_14"/>
            <p:cNvCxnSpPr>
              <a:endCxn id="9" idx="1"/>
            </p:cNvCxnSpPr>
            <p:nvPr/>
          </p:nvCxnSpPr>
          <p:spPr>
            <a:xfrm>
              <a:off x="4361400" y="4188750"/>
              <a:ext cx="421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" name="Google Shape;213;g26d8caae6a3_0_14"/>
            <p:cNvSpPr/>
            <p:nvPr/>
          </p:nvSpPr>
          <p:spPr>
            <a:xfrm>
              <a:off x="6136150" y="3948150"/>
              <a:ext cx="932400" cy="48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微軟正黑體" panose="020B0604030504040204" pitchFamily="34" charset="-120"/>
                  <a:ea typeface="微軟正黑體" panose="020B0604030504040204" pitchFamily="34" charset="-120"/>
                  <a:cs typeface="標楷體" panose="03000509000000000000" charset="-120"/>
                  <a:sym typeface="標楷體" panose="03000509000000000000" charset="-120"/>
                </a:rPr>
                <a:t>差速器</a:t>
              </a:r>
              <a:endParaRPr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endParaRPr>
            </a:p>
          </p:txBody>
        </p:sp>
        <p:cxnSp>
          <p:nvCxnSpPr>
            <p:cNvPr id="12" name="Google Shape;214;g26d8caae6a3_0_14"/>
            <p:cNvCxnSpPr>
              <a:endCxn id="11" idx="1"/>
            </p:cNvCxnSpPr>
            <p:nvPr/>
          </p:nvCxnSpPr>
          <p:spPr>
            <a:xfrm>
              <a:off x="5714950" y="4188750"/>
              <a:ext cx="421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" name="Google Shape;215;g26d8caae6a3_0_14"/>
            <p:cNvSpPr/>
            <p:nvPr/>
          </p:nvSpPr>
          <p:spPr>
            <a:xfrm>
              <a:off x="7489700" y="3948150"/>
              <a:ext cx="932400" cy="48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微軟正黑體" panose="020B0604030504040204" pitchFamily="34" charset="-120"/>
                  <a:ea typeface="微軟正黑體" panose="020B0604030504040204" pitchFamily="34" charset="-120"/>
                  <a:cs typeface="標楷體" panose="03000509000000000000" charset="-120"/>
                  <a:sym typeface="標楷體" panose="03000509000000000000" charset="-120"/>
                </a:rPr>
                <a:t>驅動輪</a:t>
              </a:r>
              <a:endParaRPr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endParaRPr>
            </a:p>
          </p:txBody>
        </p:sp>
        <p:cxnSp>
          <p:nvCxnSpPr>
            <p:cNvPr id="14" name="Google Shape;216;g26d8caae6a3_0_14"/>
            <p:cNvCxnSpPr>
              <a:endCxn id="13" idx="1"/>
            </p:cNvCxnSpPr>
            <p:nvPr/>
          </p:nvCxnSpPr>
          <p:spPr>
            <a:xfrm>
              <a:off x="7068500" y="4188750"/>
              <a:ext cx="421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2050" name="Picture 2" descr="小小內燃機的大小事| 股感知識庫Stockfeel | LINE TOD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17" y="1931288"/>
            <a:ext cx="4536766" cy="3177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流程圖: 換頁接點 18"/>
          <p:cNvSpPr/>
          <p:nvPr/>
        </p:nvSpPr>
        <p:spPr>
          <a:xfrm>
            <a:off x="2667397" y="5192281"/>
            <a:ext cx="343406" cy="770965"/>
          </a:xfrm>
          <a:prstGeom prst="flowChartOffpage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Google Shape;218;g26d8caae6a3_0_1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922564" y="1846971"/>
            <a:ext cx="5392218" cy="3261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字方塊 2"/>
          <p:cNvSpPr txBox="1"/>
          <p:nvPr/>
        </p:nvSpPr>
        <p:spPr>
          <a:xfrm>
            <a:off x="58296" y="6603183"/>
            <a:ext cx="9622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hlinkClick r:id="rId5"/>
              </a:rPr>
              <a:t>https://www.youtube.com/watch?v=aG64lwGtTDE&amp;ab_channel=POWER-MOTOR%E9%87%8D%E8%BC%AA%E8%BB%8A%E6%A5%AD</a:t>
            </a:r>
            <a:endParaRPr lang="zh-TW" altLang="en-US" sz="1200" dirty="0"/>
          </a:p>
        </p:txBody>
      </p:sp>
      <p:sp>
        <p:nvSpPr>
          <p:cNvPr id="16" name="矩形: 圓角 15"/>
          <p:cNvSpPr/>
          <p:nvPr/>
        </p:nvSpPr>
        <p:spPr>
          <a:xfrm>
            <a:off x="1389529" y="2043953"/>
            <a:ext cx="2841812" cy="481189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引擎工作原理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x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75532" y="2871557"/>
            <a:ext cx="11302790" cy="2852737"/>
            <a:chOff x="837170" y="250664"/>
            <a:chExt cx="10517660" cy="5986409"/>
          </a:xfrm>
        </p:grpSpPr>
        <p:sp>
          <p:nvSpPr>
            <p:cNvPr id="10" name="矩形 9"/>
            <p:cNvSpPr/>
            <p:nvPr/>
          </p:nvSpPr>
          <p:spPr>
            <a:xfrm>
              <a:off x="837170" y="546732"/>
              <a:ext cx="9474542" cy="4498128"/>
            </a:xfrm>
            <a:prstGeom prst="rect">
              <a:avLst/>
            </a:prstGeom>
            <a:solidFill>
              <a:srgbClr val="FFFFFF">
                <a:alpha val="5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837170" y="250664"/>
              <a:ext cx="10517660" cy="5986409"/>
            </a:xfrm>
            <a:prstGeom prst="rect">
              <a:avLst/>
            </a:prstGeom>
            <a:solidFill>
              <a:srgbClr val="FFFFFF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鱷魚牙醫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鱷魚牙醫玩具活動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拆解並觀察：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鱷魚的嘴巴為什麼張到最大時會固定住？為什麼按下正確牙齒時會閉上嘴巴？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正確牙齒可能不只有一顆嗎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為什麼？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為什麼按下非正確的牙齒時，牙齒能固定於牙槽內不回彈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為什麼每一次正確的牙齒都不同？有沒有規律呢？為什麼？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930" y="365125"/>
            <a:ext cx="3558988" cy="1739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鱷魚的嘴巴為什麼張到最大時會固定住？為什麼按下正確牙齒時會閉上嘴巴？</a:t>
            </a:r>
          </a:p>
        </p:txBody>
      </p:sp>
      <p:grpSp>
        <p:nvGrpSpPr>
          <p:cNvPr id="19" name="群組 18"/>
          <p:cNvGrpSpPr/>
          <p:nvPr/>
        </p:nvGrpSpPr>
        <p:grpSpPr>
          <a:xfrm>
            <a:off x="838200" y="1701474"/>
            <a:ext cx="9776015" cy="2352394"/>
            <a:chOff x="838200" y="1701474"/>
            <a:chExt cx="9776015" cy="2352394"/>
          </a:xfrm>
        </p:grpSpPr>
        <p:grpSp>
          <p:nvGrpSpPr>
            <p:cNvPr id="11" name="群組 10"/>
            <p:cNvGrpSpPr/>
            <p:nvPr/>
          </p:nvGrpSpPr>
          <p:grpSpPr>
            <a:xfrm>
              <a:off x="838200" y="1701474"/>
              <a:ext cx="5132294" cy="2352394"/>
              <a:chOff x="443753" y="1771370"/>
              <a:chExt cx="5132294" cy="2352394"/>
            </a:xfrm>
          </p:grpSpPr>
          <p:pic>
            <p:nvPicPr>
              <p:cNvPr id="4" name="Google Shape;239;g2cb375cdc33_0_2"/>
              <p:cNvPicPr preferRelativeResize="0"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3753" y="1771370"/>
                <a:ext cx="5132294" cy="2352394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7" name="直線接點 6"/>
              <p:cNvCxnSpPr/>
              <p:nvPr/>
            </p:nvCxnSpPr>
            <p:spPr>
              <a:xfrm>
                <a:off x="3065929" y="2617694"/>
                <a:ext cx="206189" cy="25997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接點 7"/>
              <p:cNvCxnSpPr/>
              <p:nvPr/>
            </p:nvCxnSpPr>
            <p:spPr>
              <a:xfrm>
                <a:off x="2738717" y="2947567"/>
                <a:ext cx="0" cy="25997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手繪多邊形: 圖案 9"/>
              <p:cNvSpPr/>
              <p:nvPr/>
            </p:nvSpPr>
            <p:spPr>
              <a:xfrm rot="10456931">
                <a:off x="2568782" y="2553238"/>
                <a:ext cx="413461" cy="361936"/>
              </a:xfrm>
              <a:custGeom>
                <a:avLst/>
                <a:gdLst>
                  <a:gd name="connsiteX0" fmla="*/ 413461 w 413461"/>
                  <a:gd name="connsiteY0" fmla="*/ 0 h 361936"/>
                  <a:gd name="connsiteX1" fmla="*/ 252096 w 413461"/>
                  <a:gd name="connsiteY1" fmla="*/ 268941 h 361936"/>
                  <a:gd name="connsiteX2" fmla="*/ 10049 w 413461"/>
                  <a:gd name="connsiteY2" fmla="*/ 358588 h 361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3461" h="361936">
                    <a:moveTo>
                      <a:pt x="413461" y="0"/>
                    </a:moveTo>
                    <a:cubicBezTo>
                      <a:pt x="366396" y="104588"/>
                      <a:pt x="319331" y="209176"/>
                      <a:pt x="252096" y="268941"/>
                    </a:cubicBezTo>
                    <a:cubicBezTo>
                      <a:pt x="184861" y="328706"/>
                      <a:pt x="-51210" y="375023"/>
                      <a:pt x="10049" y="358588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6096000" y="2106295"/>
              <a:ext cx="4518215" cy="1679959"/>
              <a:chOff x="6095999" y="1936376"/>
              <a:chExt cx="4518215" cy="1679959"/>
            </a:xfrm>
          </p:grpSpPr>
          <p:sp>
            <p:nvSpPr>
              <p:cNvPr id="5" name="文字方塊 4"/>
              <p:cNvSpPr txBox="1"/>
              <p:nvPr/>
            </p:nvSpPr>
            <p:spPr>
              <a:xfrm>
                <a:off x="6221508" y="2416006"/>
                <a:ext cx="439270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鱷魚嘴巴張開時，圖中紫色零件會轉動。當張開至最大時，紫色零件黃色圓圈處的凸出結構會被藍色零件的凸出結構卡住，以此方式避免紫色零件迴轉，使嘴巴固定</a:t>
                </a: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6095999" y="1936376"/>
                <a:ext cx="2537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嘴巴張大並固定</a:t>
                </a:r>
                <a:r>
                  <a:rPr lang="en-US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endPara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20" name="群組 19"/>
          <p:cNvGrpSpPr/>
          <p:nvPr/>
        </p:nvGrpSpPr>
        <p:grpSpPr>
          <a:xfrm>
            <a:off x="863404" y="3928864"/>
            <a:ext cx="9750811" cy="2787954"/>
            <a:chOff x="863404" y="3928864"/>
            <a:chExt cx="9750811" cy="2787954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404" y="4149883"/>
              <a:ext cx="5060576" cy="2528842"/>
            </a:xfrm>
            <a:prstGeom prst="rect">
              <a:avLst/>
            </a:prstGeom>
          </p:spPr>
        </p:pic>
        <p:grpSp>
          <p:nvGrpSpPr>
            <p:cNvPr id="16" name="群組 15"/>
            <p:cNvGrpSpPr/>
            <p:nvPr/>
          </p:nvGrpSpPr>
          <p:grpSpPr>
            <a:xfrm>
              <a:off x="6096000" y="3928864"/>
              <a:ext cx="4518215" cy="2787954"/>
              <a:chOff x="6095999" y="1290916"/>
              <a:chExt cx="4518215" cy="2787954"/>
            </a:xfrm>
          </p:grpSpPr>
          <p:sp>
            <p:nvSpPr>
              <p:cNvPr id="17" name="文字方塊 16"/>
              <p:cNvSpPr txBox="1"/>
              <p:nvPr/>
            </p:nvSpPr>
            <p:spPr>
              <a:xfrm>
                <a:off x="6221508" y="1770546"/>
                <a:ext cx="439270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下圖中黃色回力標狀零件有兩個突起結構，突起結構上方的牙齒即為正確牙齒，當按下正確牙齒時，牙齒會向下碰觸到黃色零件的突起處使黃色零件同時向下移動，並擠壓到下方藍色零件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下圖中為白色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，藍色零件向下移動時，本來藍色零件上固定住紫色零件的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U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型卡榫將不再固定住紫色零件，使紫色零件迴轉，嘴巴也同時閉上</a:t>
                </a: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6095999" y="1290916"/>
                <a:ext cx="2537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閉上嘴巴</a:t>
                </a:r>
                <a:r>
                  <a:rPr lang="en-US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endPara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正確牙齒可能不只有一顆嗎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為什麼？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838200" y="2146649"/>
            <a:ext cx="5060576" cy="3796008"/>
            <a:chOff x="3176299" y="2164579"/>
            <a:chExt cx="5060576" cy="379600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6299" y="2164579"/>
              <a:ext cx="5060576" cy="2528842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3342145" y="4760258"/>
              <a:ext cx="48947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因黃色零件突起結構上方的牙齒即為正確牙齒，並且在黃色零件旋轉到特定角度時，突起結構上方的牙齒可能會有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或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個，因此正確牙齒數量也可能為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或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個。</a:t>
              </a: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482" y="1457685"/>
            <a:ext cx="2806283" cy="222680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5967" r="6720"/>
          <a:stretch>
            <a:fillRect/>
          </a:stretch>
        </p:blipFill>
        <p:spPr>
          <a:xfrm>
            <a:off x="7118141" y="4071295"/>
            <a:ext cx="3056964" cy="2342109"/>
          </a:xfrm>
          <a:prstGeom prst="rect">
            <a:avLst/>
          </a:prstGeom>
        </p:spPr>
      </p:pic>
      <p:sp>
        <p:nvSpPr>
          <p:cNvPr id="10" name="箭號: 向右 9"/>
          <p:cNvSpPr/>
          <p:nvPr/>
        </p:nvSpPr>
        <p:spPr>
          <a:xfrm rot="20201751">
            <a:off x="6096000" y="2796988"/>
            <a:ext cx="726141" cy="43927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/>
          <p:cNvSpPr/>
          <p:nvPr/>
        </p:nvSpPr>
        <p:spPr>
          <a:xfrm rot="2174641">
            <a:off x="6098332" y="4243454"/>
            <a:ext cx="726141" cy="43927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0175105" y="2268071"/>
            <a:ext cx="117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一顆正確牙齒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10327504" y="4854884"/>
            <a:ext cx="117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兩顆正確牙齒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為什麼按下非正確的牙齒時，牙齒能固定於牙槽內不回彈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580683" y="1989287"/>
            <a:ext cx="8112268" cy="4387794"/>
            <a:chOff x="1580683" y="1989287"/>
            <a:chExt cx="8112268" cy="4387794"/>
          </a:xfrm>
        </p:grpSpPr>
        <p:pic>
          <p:nvPicPr>
            <p:cNvPr id="7" name="Google Shape;260;g2cb375cdc33_0_8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1580683" y="1994003"/>
              <a:ext cx="3972199" cy="2879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261;g2cb375cdc33_0_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253637" y="1989287"/>
              <a:ext cx="3439314" cy="2879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文字方塊 2"/>
            <p:cNvSpPr txBox="1"/>
            <p:nvPr/>
          </p:nvSpPr>
          <p:spPr>
            <a:xfrm>
              <a:off x="1643476" y="5176752"/>
              <a:ext cx="79687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嘴巴張開時，紫色零件會立著旋轉，使粉紅色零件躺著旋轉，此時粉紅色零件的放射狀結構就會有一小部份位於牙齒下方，此時如果按下牙齒，牙齒就會擠壓到這些結構使其側向彎曲，完全按下牙齒後這些結構就會回彈並固定住牙齒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為什麼每一次正確的牙齒都不同？有沒有規律呢？為什麼？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643476" y="5167311"/>
            <a:ext cx="7968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橘色零件具有齒條，而黃色零件下方有齒輪。所以每次鱷魚嘴巴張開或閉上時，紫色零件會推動橘色零件使其前後移動，橘色零件上的齒條又連接到黃色零件下方的齒輪使其旋轉，而每次旋轉的角度如果不同，就會使正確的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牙齒不同。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131" y="1758959"/>
            <a:ext cx="6481482" cy="33400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machine ??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8657" y="1836289"/>
            <a:ext cx="6645318" cy="376462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048740" y="5608018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hlinkClick r:id="rId3"/>
              </a:rPr>
              <a:t>https://www.youtube.com/watch?v=R-WnUpl49zg&amp;ab_channel=zzxptsam</a:t>
            </a:r>
            <a:endParaRPr lang="zh-TW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x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7170" y="620926"/>
            <a:ext cx="10517660" cy="5616147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58728" y="1090482"/>
            <a:ext cx="9474543" cy="4238368"/>
          </a:xfrm>
          <a:prstGeom prst="rect">
            <a:avLst/>
          </a:prstGeom>
          <a:solidFill>
            <a:srgbClr val="FFFFFF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機械設計中的工程製圖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台大機械系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詹魁元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吳家安、王邑安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985839" y="2474259"/>
            <a:ext cx="9888349" cy="3182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為甚麼機械設計要畫工程圖呢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985839" y="6015558"/>
            <a:ext cx="663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在描述複雜物體的形狀或外觀時，</a:t>
            </a:r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畫圖比文字更清楚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5368273" y="4549331"/>
            <a:ext cx="348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答案是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一個正立方體</a:t>
            </a:r>
          </a:p>
        </p:txBody>
      </p:sp>
      <p:sp>
        <p:nvSpPr>
          <p:cNvPr id="24" name="Flowchart: Merge 3"/>
          <p:cNvSpPr/>
          <p:nvPr/>
        </p:nvSpPr>
        <p:spPr>
          <a:xfrm>
            <a:off x="2300605" y="2678430"/>
            <a:ext cx="1595372" cy="1378585"/>
          </a:xfrm>
          <a:prstGeom prst="flowChartMerg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Merge 4"/>
          <p:cNvSpPr/>
          <p:nvPr/>
        </p:nvSpPr>
        <p:spPr>
          <a:xfrm rot="10800000">
            <a:off x="2305050" y="4057015"/>
            <a:ext cx="1586482" cy="1377950"/>
          </a:xfrm>
          <a:prstGeom prst="flowChartMerg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Merge 4"/>
          <p:cNvSpPr/>
          <p:nvPr/>
        </p:nvSpPr>
        <p:spPr>
          <a:xfrm rot="7208692">
            <a:off x="2901802" y="3712400"/>
            <a:ext cx="1586482" cy="1377950"/>
          </a:xfrm>
          <a:prstGeom prst="flowChartMerg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lowchart: Merge 4"/>
          <p:cNvSpPr/>
          <p:nvPr/>
        </p:nvSpPr>
        <p:spPr>
          <a:xfrm rot="18000000">
            <a:off x="3295957" y="3023178"/>
            <a:ext cx="1586482" cy="1377950"/>
          </a:xfrm>
          <a:prstGeom prst="flowChartMerg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Merge 4"/>
          <p:cNvSpPr/>
          <p:nvPr/>
        </p:nvSpPr>
        <p:spPr>
          <a:xfrm rot="7208692">
            <a:off x="1310650" y="3705881"/>
            <a:ext cx="1586482" cy="1377950"/>
          </a:xfrm>
          <a:prstGeom prst="flowChartMerg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Merge 4"/>
          <p:cNvSpPr/>
          <p:nvPr/>
        </p:nvSpPr>
        <p:spPr>
          <a:xfrm rot="18000000">
            <a:off x="1707436" y="3020982"/>
            <a:ext cx="1586482" cy="1377950"/>
          </a:xfrm>
          <a:prstGeom prst="flowChartMerg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5401145" y="3608968"/>
            <a:ext cx="348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個三角形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平行四邊形 30"/>
          <p:cNvSpPr/>
          <p:nvPr/>
        </p:nvSpPr>
        <p:spPr>
          <a:xfrm>
            <a:off x="2300083" y="4052936"/>
            <a:ext cx="2385960" cy="1378585"/>
          </a:xfrm>
          <a:prstGeom prst="parallelogram">
            <a:avLst>
              <a:gd name="adj" fmla="val 5796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平行四邊形 31"/>
          <p:cNvSpPr/>
          <p:nvPr/>
        </p:nvSpPr>
        <p:spPr>
          <a:xfrm>
            <a:off x="1510017" y="2676636"/>
            <a:ext cx="2385960" cy="1378585"/>
          </a:xfrm>
          <a:prstGeom prst="parallelogram">
            <a:avLst>
              <a:gd name="adj" fmla="val 5796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3" name="直線接點 32"/>
          <p:cNvCxnSpPr/>
          <p:nvPr/>
        </p:nvCxnSpPr>
        <p:spPr>
          <a:xfrm>
            <a:off x="1507040" y="4049492"/>
            <a:ext cx="792000" cy="13738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3089628" y="4042973"/>
            <a:ext cx="795625" cy="13803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2296408" y="2674842"/>
            <a:ext cx="801637" cy="13746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3891998" y="2687128"/>
            <a:ext cx="790747" cy="13680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內容版面配置區 2"/>
          <p:cNvSpPr txBox="1"/>
          <p:nvPr/>
        </p:nvSpPr>
        <p:spPr>
          <a:xfrm>
            <a:off x="838200" y="1825625"/>
            <a:ext cx="10515600" cy="2471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這是什麼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	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六邊形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-0.00013 -0.030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55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0.01627 -0.0148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" y="-74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85185E-6 L 0.01667 0.0166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8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-0.00013 0.0317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57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-0.01966 -0.0182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-92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7.40741E-7 L -0.01927 0.0189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" y="9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7.40741E-7 L 0.06485 -0.0347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-173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0.03307 -0.06759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" y="-338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03333 -0.0662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-331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81481E-6 L 0.03295 0.0321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159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0.03347 0.03403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169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6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6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6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7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3" grpId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/>
      <p:bldP spid="30" grpId="1"/>
      <p:bldP spid="31" grpId="0" animBg="1"/>
      <p:bldP spid="31" grpId="1" animBg="1"/>
      <p:bldP spid="32" grpId="0" animBg="1"/>
      <p:bldP spid="32" grpId="1" animBg="1"/>
      <p:bldP spid="32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火箭工程案例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阿波羅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號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627094" y="6308209"/>
            <a:ext cx="8606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hlinkClick r:id="rId2"/>
              </a:rPr>
              <a:t>https://www.youtube.com/watch?v=XLMDSjCzEx8</a:t>
            </a:r>
            <a:endParaRPr lang="zh-TW" altLang="en-US" sz="1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47" y="1705099"/>
            <a:ext cx="9802906" cy="452146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0721" y="1414272"/>
            <a:ext cx="10914972" cy="5078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描述立體的物品，只需要一張圖就夠嗎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這是一顆球嗎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</a:p>
        </p:txBody>
      </p:sp>
      <p:sp>
        <p:nvSpPr>
          <p:cNvPr id="19" name="橢圓 18"/>
          <p:cNvSpPr/>
          <p:nvPr/>
        </p:nvSpPr>
        <p:spPr>
          <a:xfrm>
            <a:off x="838200" y="3221045"/>
            <a:ext cx="2207653" cy="210555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圓柱_百度百科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101" y="2088743"/>
            <a:ext cx="4228496" cy="422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8989752" y="5543073"/>
            <a:ext cx="150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圓柱體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椅子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30" name="Picture 6" descr="球体- 抖音百科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9" b="89877" l="8479" r="89776">
                        <a14:foregroundMark x1="9227" y1="37778" x2="9476" y2="51852"/>
                        <a14:foregroundMark x1="9476" y1="51852" x2="8728" y2="53086"/>
                        <a14:foregroundMark x1="41397" y1="8889" x2="54613" y2="91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068" y="2911778"/>
            <a:ext cx="2697178" cy="272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等於 22"/>
          <p:cNvSpPr/>
          <p:nvPr/>
        </p:nvSpPr>
        <p:spPr>
          <a:xfrm>
            <a:off x="3389709" y="3982437"/>
            <a:ext cx="637504" cy="582769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531376" y="3381285"/>
            <a:ext cx="35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32" name="Picture 8" descr="卡通眼夹艺术-眼睛PNG图片素材下载_图片编号997186-PNG素材网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4000" r="97778">
                        <a14:foregroundMark x1="7556" y1="24000" x2="7556" y2="28000"/>
                        <a14:foregroundMark x1="4444" y1="34667" x2="4000" y2="48444"/>
                        <a14:foregroundMark x1="59111" y1="66222" x2="65778" y2="64889"/>
                        <a14:foregroundMark x1="90222" y1="68889" x2="96889" y2="46222"/>
                        <a14:foregroundMark x1="96889" y1="46222" x2="92444" y2="24444"/>
                        <a14:foregroundMark x1="92444" y1="24444" x2="92000" y2="24000"/>
                        <a14:foregroundMark x1="96444" y1="36000" x2="97778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764" y="1414272"/>
            <a:ext cx="729199" cy="72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/>
          <p:cNvSpPr txBox="1"/>
          <p:nvPr/>
        </p:nvSpPr>
        <p:spPr>
          <a:xfrm>
            <a:off x="6980630" y="2379284"/>
            <a:ext cx="1307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還是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>
            <a:off x="9402948" y="2211991"/>
            <a:ext cx="0" cy="6793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10721" y="1414272"/>
            <a:ext cx="10964591" cy="50786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再多給一張從側面看的圖呢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從上面看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從側面看</a:t>
            </a:r>
          </a:p>
        </p:txBody>
      </p:sp>
      <p:sp>
        <p:nvSpPr>
          <p:cNvPr id="19" name="橢圓 18"/>
          <p:cNvSpPr/>
          <p:nvPr/>
        </p:nvSpPr>
        <p:spPr>
          <a:xfrm>
            <a:off x="2588654" y="2097260"/>
            <a:ext cx="1653544" cy="157361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圓柱_百度百科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046" y="1556627"/>
            <a:ext cx="4228496" cy="422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球体- 抖音百科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9" b="89877" l="8479" r="89776">
                        <a14:foregroundMark x1="9227" y1="37778" x2="9476" y2="51852"/>
                        <a14:foregroundMark x1="9476" y1="51852" x2="8728" y2="53086"/>
                        <a14:foregroundMark x1="41397" y1="8889" x2="54613" y2="91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289" y="2749895"/>
            <a:ext cx="2076373" cy="209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等於 22"/>
          <p:cNvSpPr/>
          <p:nvPr/>
        </p:nvSpPr>
        <p:spPr>
          <a:xfrm>
            <a:off x="5347290" y="3429000"/>
            <a:ext cx="637504" cy="582769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488957" y="2884067"/>
            <a:ext cx="35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53048" y="4318470"/>
            <a:ext cx="1589149" cy="18584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11803" y="2150772"/>
            <a:ext cx="2176529" cy="3232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通常需要幾張圖呢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的物體或許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張就夠了。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複雜的物體則需要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三視圖</a:t>
            </a:r>
          </a:p>
        </p:txBody>
      </p:sp>
      <p:pic>
        <p:nvPicPr>
          <p:cNvPr id="2050" name="Picture 2" descr="基礎】立體模型的三視圖| 數學| 均一教育平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379" y="2601035"/>
            <a:ext cx="3717242" cy="319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828429" y="1232126"/>
            <a:ext cx="624625" cy="56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828427" y="1807382"/>
            <a:ext cx="624625" cy="56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28426" y="2382638"/>
            <a:ext cx="624625" cy="56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465936" y="2382637"/>
            <a:ext cx="624625" cy="56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101155" y="2382637"/>
            <a:ext cx="624625" cy="56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38438" y="4090160"/>
            <a:ext cx="624625" cy="5602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38436" y="4665416"/>
            <a:ext cx="624625" cy="5602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38435" y="5240672"/>
            <a:ext cx="624625" cy="5602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75945" y="5240671"/>
            <a:ext cx="624625" cy="5602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11164" y="5240671"/>
            <a:ext cx="624625" cy="5602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096998" y="1810076"/>
            <a:ext cx="624625" cy="56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097000" y="1240711"/>
            <a:ext cx="624625" cy="5602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331013" y="4665190"/>
            <a:ext cx="624625" cy="5602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331014" y="5225647"/>
            <a:ext cx="624625" cy="5602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31013" y="5800903"/>
            <a:ext cx="624625" cy="5602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968523" y="5800902"/>
            <a:ext cx="624625" cy="5602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603742" y="5800902"/>
            <a:ext cx="624625" cy="5602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599585" y="5228341"/>
            <a:ext cx="624625" cy="5602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599587" y="4658976"/>
            <a:ext cx="624625" cy="5602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968523" y="5237632"/>
            <a:ext cx="624625" cy="5602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968523" y="4665415"/>
            <a:ext cx="624625" cy="5602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963633" y="5991801"/>
            <a:ext cx="103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前視圖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10490515" y="5840899"/>
            <a:ext cx="103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右視圖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8348324" y="654896"/>
            <a:ext cx="103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上視圖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三視圖畫法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8310" y="1627731"/>
            <a:ext cx="6797381" cy="4351338"/>
          </a:xfrm>
        </p:spPr>
      </p:pic>
      <p:grpSp>
        <p:nvGrpSpPr>
          <p:cNvPr id="25" name="群組 24"/>
          <p:cNvGrpSpPr/>
          <p:nvPr/>
        </p:nvGrpSpPr>
        <p:grpSpPr>
          <a:xfrm>
            <a:off x="4679671" y="1824735"/>
            <a:ext cx="6896766" cy="4192045"/>
            <a:chOff x="387636" y="2089267"/>
            <a:chExt cx="6896766" cy="4192045"/>
          </a:xfrm>
        </p:grpSpPr>
        <p:sp>
          <p:nvSpPr>
            <p:cNvPr id="10" name="矩形 9"/>
            <p:cNvSpPr/>
            <p:nvPr/>
          </p:nvSpPr>
          <p:spPr>
            <a:xfrm>
              <a:off x="2178205" y="3486615"/>
              <a:ext cx="1657815" cy="139761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2178204" y="4883693"/>
              <a:ext cx="1657815" cy="139761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178204" y="2089267"/>
              <a:ext cx="1657815" cy="139761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836019" y="3486074"/>
              <a:ext cx="1790567" cy="139761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626587" y="3486617"/>
              <a:ext cx="1657815" cy="139761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87636" y="3488732"/>
              <a:ext cx="1790567" cy="139761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546309" y="3803400"/>
            <a:ext cx="3330986" cy="2599959"/>
            <a:chOff x="7420735" y="163550"/>
            <a:chExt cx="3330986" cy="259995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4646" y="163550"/>
              <a:ext cx="2677075" cy="2291576"/>
            </a:xfrm>
            <a:prstGeom prst="rect">
              <a:avLst/>
            </a:prstGeom>
          </p:spPr>
        </p:pic>
        <p:cxnSp>
          <p:nvCxnSpPr>
            <p:cNvPr id="17" name="直線單箭頭接點 16"/>
            <p:cNvCxnSpPr/>
            <p:nvPr/>
          </p:nvCxnSpPr>
          <p:spPr>
            <a:xfrm flipV="1">
              <a:off x="7782396" y="1553795"/>
              <a:ext cx="558800" cy="3683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 flipV="1">
              <a:off x="8211136" y="1712139"/>
              <a:ext cx="558800" cy="3683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 flipV="1">
              <a:off x="8627026" y="2022369"/>
              <a:ext cx="558800" cy="3683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圖形 21" descr="眼睛 以實心填滿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20735" y="1849109"/>
              <a:ext cx="914400" cy="914400"/>
            </a:xfrm>
            <a:prstGeom prst="rect">
              <a:avLst/>
            </a:prstGeom>
          </p:spPr>
        </p:pic>
      </p:grpSp>
      <p:sp>
        <p:nvSpPr>
          <p:cNvPr id="26" name="文字方塊 25"/>
          <p:cNvSpPr txBox="1"/>
          <p:nvPr/>
        </p:nvSpPr>
        <p:spPr>
          <a:xfrm>
            <a:off x="6415821" y="3234692"/>
            <a:ext cx="90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前視圖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397662" y="1697583"/>
            <a:ext cx="126678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上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俯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視圖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6368356" y="4580881"/>
            <a:ext cx="140404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下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仰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視圖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4633832" y="3213438"/>
            <a:ext cx="90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左視圖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8142073" y="3183831"/>
            <a:ext cx="90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右視圖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9922832" y="3174939"/>
            <a:ext cx="90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後視圖</a:t>
            </a:r>
          </a:p>
        </p:txBody>
      </p:sp>
      <p:sp>
        <p:nvSpPr>
          <p:cNvPr id="32" name="矩形 31"/>
          <p:cNvSpPr/>
          <p:nvPr/>
        </p:nvSpPr>
        <p:spPr>
          <a:xfrm>
            <a:off x="4561546" y="1697582"/>
            <a:ext cx="3648762" cy="295478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412750" y="1691005"/>
            <a:ext cx="388874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通常選最複雜的面繪製前視圖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上視圖在前視圖上側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通常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圖或左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視圖挑一個畫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右視圖在前視圖右側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左視圖在前視圖左側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三張圖需對齊</a:t>
            </a:r>
          </a:p>
        </p:txBody>
      </p:sp>
      <p:sp>
        <p:nvSpPr>
          <p:cNvPr id="34" name="手繪多邊形: 圖案 33"/>
          <p:cNvSpPr/>
          <p:nvPr/>
        </p:nvSpPr>
        <p:spPr>
          <a:xfrm>
            <a:off x="6972300" y="965200"/>
            <a:ext cx="1060450" cy="711200"/>
          </a:xfrm>
          <a:custGeom>
            <a:avLst/>
            <a:gdLst>
              <a:gd name="connsiteX0" fmla="*/ 1060450 w 1060450"/>
              <a:gd name="connsiteY0" fmla="*/ 0 h 711200"/>
              <a:gd name="connsiteX1" fmla="*/ 736600 w 1060450"/>
              <a:gd name="connsiteY1" fmla="*/ 311150 h 711200"/>
              <a:gd name="connsiteX2" fmla="*/ 628650 w 1060450"/>
              <a:gd name="connsiteY2" fmla="*/ 304800 h 711200"/>
              <a:gd name="connsiteX3" fmla="*/ 533400 w 1060450"/>
              <a:gd name="connsiteY3" fmla="*/ 228600 h 711200"/>
              <a:gd name="connsiteX4" fmla="*/ 514350 w 1060450"/>
              <a:gd name="connsiteY4" fmla="*/ 184150 h 711200"/>
              <a:gd name="connsiteX5" fmla="*/ 558800 w 1060450"/>
              <a:gd name="connsiteY5" fmla="*/ 171450 h 711200"/>
              <a:gd name="connsiteX6" fmla="*/ 768350 w 1060450"/>
              <a:gd name="connsiteY6" fmla="*/ 241300 h 711200"/>
              <a:gd name="connsiteX7" fmla="*/ 552450 w 1060450"/>
              <a:gd name="connsiteY7" fmla="*/ 514350 h 711200"/>
              <a:gd name="connsiteX8" fmla="*/ 203200 w 1060450"/>
              <a:gd name="connsiteY8" fmla="*/ 615950 h 711200"/>
              <a:gd name="connsiteX9" fmla="*/ 38100 w 1060450"/>
              <a:gd name="connsiteY9" fmla="*/ 641350 h 711200"/>
              <a:gd name="connsiteX10" fmla="*/ 0 w 1060450"/>
              <a:gd name="connsiteY10" fmla="*/ 7112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0450" h="711200">
                <a:moveTo>
                  <a:pt x="1060450" y="0"/>
                </a:moveTo>
                <a:cubicBezTo>
                  <a:pt x="939989" y="178073"/>
                  <a:pt x="942035" y="247237"/>
                  <a:pt x="736600" y="311150"/>
                </a:cubicBezTo>
                <a:cubicBezTo>
                  <a:pt x="702182" y="321858"/>
                  <a:pt x="664633" y="306917"/>
                  <a:pt x="628650" y="304800"/>
                </a:cubicBezTo>
                <a:cubicBezTo>
                  <a:pt x="596900" y="279400"/>
                  <a:pt x="561364" y="258117"/>
                  <a:pt x="533400" y="228600"/>
                </a:cubicBezTo>
                <a:cubicBezTo>
                  <a:pt x="522314" y="216898"/>
                  <a:pt x="507803" y="198881"/>
                  <a:pt x="514350" y="184150"/>
                </a:cubicBezTo>
                <a:cubicBezTo>
                  <a:pt x="520608" y="170069"/>
                  <a:pt x="543983" y="175683"/>
                  <a:pt x="558800" y="171450"/>
                </a:cubicBezTo>
                <a:cubicBezTo>
                  <a:pt x="572639" y="173427"/>
                  <a:pt x="756588" y="180136"/>
                  <a:pt x="768350" y="241300"/>
                </a:cubicBezTo>
                <a:cubicBezTo>
                  <a:pt x="787247" y="339565"/>
                  <a:pt x="579418" y="496681"/>
                  <a:pt x="552450" y="514350"/>
                </a:cubicBezTo>
                <a:cubicBezTo>
                  <a:pt x="411082" y="606970"/>
                  <a:pt x="352314" y="595074"/>
                  <a:pt x="203200" y="615950"/>
                </a:cubicBezTo>
                <a:cubicBezTo>
                  <a:pt x="148057" y="623670"/>
                  <a:pt x="93133" y="632883"/>
                  <a:pt x="38100" y="641350"/>
                </a:cubicBezTo>
                <a:lnTo>
                  <a:pt x="0" y="71120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8032750" y="704850"/>
            <a:ext cx="188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選三個相連的角度做為三視圖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工程圖繪製規則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寫上圖名、作者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右下角區域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繪製出</a:t>
            </a:r>
            <a:r>
              <a:rPr lang="zh-TW" altLang="en-US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三視圖</a:t>
            </a:r>
            <a:endParaRPr lang="en-US" altLang="zh-TW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線條種類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直接看到的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透視被擋住的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中心線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十字架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表示圓心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 descr="產生工程圖- 2020 - SOLIDWORKS 說明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445" y="1169350"/>
            <a:ext cx="6759194" cy="524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096000" y="1573491"/>
            <a:ext cx="98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上視圖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5430591" y="4816821"/>
            <a:ext cx="98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前視圖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427335" y="4228685"/>
            <a:ext cx="98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右視圖</a:t>
            </a:r>
          </a:p>
        </p:txBody>
      </p:sp>
      <p:cxnSp>
        <p:nvCxnSpPr>
          <p:cNvPr id="6" name="直線接點 5"/>
          <p:cNvCxnSpPr/>
          <p:nvPr/>
        </p:nvCxnSpPr>
        <p:spPr>
          <a:xfrm flipV="1">
            <a:off x="8942052" y="1825625"/>
            <a:ext cx="977900" cy="635000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8591550" y="3835400"/>
            <a:ext cx="965200" cy="0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6477000" y="1825625"/>
            <a:ext cx="0" cy="953293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尺寸標示規則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231725" cy="4351338"/>
              </a:xfrm>
            </p:spPr>
            <p:txBody>
              <a:bodyPr/>
              <a:lstStyle/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標示直線長度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pPr marL="0" indent="0">
                  <a:buNone/>
                </a:pPr>
                <a:r>
                  <a:rPr lang="zh-TW" altLang="en-US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大尺寸標在小尺寸外側</a:t>
                </a:r>
                <a:endParaRPr lang="en-US" altLang="zh-TW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標示</a:t>
                </a:r>
                <a:r>
                  <a:rPr lang="zh-TW" altLang="en-US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圓或圓弧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的大小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R(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半徑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直徑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各數值包含準確值與估計值</a:t>
                </a: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231725" cy="4351338"/>
              </a:xfrm>
              <a:blipFill rotWithShape="1">
                <a:blip r:embed="rId2"/>
                <a:stretch>
                  <a:fillRect t="-496" r="2" b="-8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產生工程圖- 2020 - SOLIDWORKS 說明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31460" r="50969" b="28541"/>
          <a:stretch>
            <a:fillRect/>
          </a:stretch>
        </p:blipFill>
        <p:spPr bwMode="auto">
          <a:xfrm>
            <a:off x="5196623" y="1529702"/>
            <a:ext cx="6030479" cy="452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 rot="16200000">
            <a:off x="9969832" y="4039861"/>
            <a:ext cx="1094704" cy="437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30.0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96000" y="1976907"/>
            <a:ext cx="959224" cy="405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10.0</a:t>
            </a:r>
            <a:endParaRPr lang="zh-TW" altLang="en-US" sz="24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 rot="16200000">
            <a:off x="4906872" y="2844691"/>
            <a:ext cx="985051" cy="405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10.0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 rot="1790154">
                <a:off x="7844271" y="4032752"/>
                <a:ext cx="1065382" cy="4055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10.0</a:t>
                </a:r>
                <a:endParaRPr lang="zh-TW" altLang="en-US" sz="2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0154">
                <a:off x="7844271" y="4032752"/>
                <a:ext cx="1065382" cy="405549"/>
              </a:xfrm>
              <a:prstGeom prst="rect">
                <a:avLst/>
              </a:prstGeom>
              <a:blipFill rotWithShape="1">
                <a:blip r:embed="rId4"/>
                <a:stretch>
                  <a:fillRect l="-3706" t="-60876" r="-3639" b="-60838"/>
                </a:stretch>
              </a:blip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7540020" y="1435859"/>
            <a:ext cx="1094704" cy="437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40.0</a:t>
            </a:r>
            <a:endParaRPr lang="zh-TW" altLang="en-US" sz="24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395882" y="708212"/>
            <a:ext cx="4043083" cy="5627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中心線繪製</a:t>
            </a:r>
          </a:p>
        </p:txBody>
      </p:sp>
      <p:sp>
        <p:nvSpPr>
          <p:cNvPr id="5" name="橢圓 4"/>
          <p:cNvSpPr/>
          <p:nvPr/>
        </p:nvSpPr>
        <p:spPr>
          <a:xfrm>
            <a:off x="9471419" y="1659745"/>
            <a:ext cx="1653544" cy="157361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3"/>
          <p:cNvSpPr/>
          <p:nvPr/>
        </p:nvSpPr>
        <p:spPr>
          <a:xfrm>
            <a:off x="9471660" y="3963670"/>
            <a:ext cx="1652905" cy="185864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 descr="圓柱_百度百科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020" y="419227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內容版面配置區 2"/>
          <p:cNvSpPr>
            <a:spLocks noGrp="1"/>
          </p:cNvSpPr>
          <p:nvPr/>
        </p:nvSpPr>
        <p:spPr>
          <a:xfrm>
            <a:off x="838200" y="1825625"/>
            <a:ext cx="5946775" cy="42525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中心線類似虛線，但由連續的一長一短線段組成</a:t>
            </a:r>
            <a:r>
              <a:rPr lang="en-US" altLang="zh-TW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左上</a:t>
            </a:r>
            <a:r>
              <a:rPr lang="en-US" altLang="zh-TW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40000"/>
              </a:lnSpc>
              <a:buNone/>
            </a:pPr>
            <a:endParaRPr lang="zh-TW" altLang="en-US" sz="2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三視圖中包含圓形時，需畫垂直與水平的中心線，兩線相交於圓心</a:t>
            </a:r>
            <a:r>
              <a:rPr lang="en-US" altLang="zh-TW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右上</a:t>
            </a:r>
            <a:r>
              <a:rPr lang="en-US" altLang="zh-TW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40000"/>
              </a:lnSpc>
              <a:buNone/>
            </a:pPr>
            <a:endParaRPr lang="zh-TW" altLang="en-US" sz="2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三視圖中包含圓柱或圓孔時，需於軸線上畫中心線</a:t>
            </a:r>
            <a:r>
              <a:rPr lang="en-US" altLang="zh-TW" sz="27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(</a:t>
            </a:r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右下</a:t>
            </a:r>
            <a:r>
              <a:rPr lang="en-US" altLang="zh-TW" sz="27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)</a:t>
            </a:r>
            <a:endParaRPr lang="zh-TW" altLang="en-US" sz="2700" dirty="0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pPr marL="0" indent="0">
              <a:lnSpc>
                <a:spcPct val="40000"/>
              </a:lnSpc>
              <a:buNone/>
            </a:pPr>
            <a:endParaRPr lang="zh-TW" altLang="en-US" sz="2700" dirty="0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畫中心線時，線段會些微超出物件</a:t>
            </a:r>
            <a:endParaRPr lang="en-US" altLang="zh-TW" sz="2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298430" y="1569222"/>
            <a:ext cx="0" cy="1923415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298430" y="3769360"/>
            <a:ext cx="0" cy="224663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10262808" y="1524635"/>
            <a:ext cx="0" cy="1923415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040370" y="1214120"/>
            <a:ext cx="0" cy="2811145"/>
          </a:xfrm>
          <a:prstGeom prst="line">
            <a:avLst/>
          </a:prstGeom>
          <a:ln w="7620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machine ??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我覺得機器是</a:t>
            </a:r>
            <a:r>
              <a:rPr lang="en-US" altLang="zh-TW" dirty="0"/>
              <a:t>…(</a:t>
            </a:r>
            <a:r>
              <a:rPr lang="zh-TW" altLang="en-US" dirty="0"/>
              <a:t>學習單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矩形: 圓角 3"/>
          <p:cNvSpPr/>
          <p:nvPr/>
        </p:nvSpPr>
        <p:spPr>
          <a:xfrm>
            <a:off x="1100663" y="2726267"/>
            <a:ext cx="2302933" cy="702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能量轉換</a:t>
            </a:r>
          </a:p>
        </p:txBody>
      </p:sp>
      <p:sp>
        <p:nvSpPr>
          <p:cNvPr id="5" name="矩形: 圓角 4"/>
          <p:cNvSpPr/>
          <p:nvPr/>
        </p:nvSpPr>
        <p:spPr>
          <a:xfrm>
            <a:off x="3365499" y="3820053"/>
            <a:ext cx="2302933" cy="702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人類設計的工具</a:t>
            </a:r>
          </a:p>
        </p:txBody>
      </p:sp>
      <p:sp>
        <p:nvSpPr>
          <p:cNvPr id="6" name="矩形: 圓角 5"/>
          <p:cNvSpPr/>
          <p:nvPr/>
        </p:nvSpPr>
        <p:spPr>
          <a:xfrm>
            <a:off x="6170144" y="2879725"/>
            <a:ext cx="2302933" cy="702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省時省力</a:t>
            </a:r>
          </a:p>
        </p:txBody>
      </p:sp>
      <p:sp>
        <p:nvSpPr>
          <p:cNvPr id="7" name="矩形: 圓角 6"/>
          <p:cNvSpPr/>
          <p:nvPr/>
        </p:nvSpPr>
        <p:spPr>
          <a:xfrm>
            <a:off x="1642530" y="5318390"/>
            <a:ext cx="2302933" cy="702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連桿、凸輪、齒輪</a:t>
            </a:r>
          </a:p>
        </p:txBody>
      </p:sp>
      <p:sp>
        <p:nvSpPr>
          <p:cNvPr id="8" name="矩形: 圓角 7"/>
          <p:cNvSpPr/>
          <p:nvPr/>
        </p:nvSpPr>
        <p:spPr>
          <a:xfrm>
            <a:off x="6434665" y="4334933"/>
            <a:ext cx="2302933" cy="702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增強效率</a:t>
            </a:r>
          </a:p>
        </p:txBody>
      </p:sp>
      <p:sp>
        <p:nvSpPr>
          <p:cNvPr id="9" name="矩形: 圓角 8"/>
          <p:cNvSpPr/>
          <p:nvPr/>
        </p:nvSpPr>
        <p:spPr>
          <a:xfrm>
            <a:off x="8788404" y="3468686"/>
            <a:ext cx="2302933" cy="7027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自動化操作</a:t>
            </a:r>
            <a:endParaRPr lang="zh-TW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97388" y="365125"/>
            <a:ext cx="5665694" cy="625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常犯錯誤提醒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尺寸標示不足或過度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標示必需的即可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可以利用計算得到的就不用標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線條規格錯誤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記得</a:t>
            </a:r>
            <a:r>
              <a:rPr lang="zh-TW" altLang="en-US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透視部分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要畫</a:t>
            </a:r>
            <a:r>
              <a:rPr lang="zh-TW" altLang="en-US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虛線</a:t>
            </a:r>
            <a:endParaRPr lang="en-US" altLang="zh-TW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" t="11231" r="65595" b="33521"/>
          <a:stretch>
            <a:fillRect/>
          </a:stretch>
        </p:blipFill>
        <p:spPr>
          <a:xfrm>
            <a:off x="6259130" y="1197301"/>
            <a:ext cx="3741315" cy="223169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1" t="7921" r="33322" b="33521"/>
          <a:stretch>
            <a:fillRect/>
          </a:stretch>
        </p:blipFill>
        <p:spPr>
          <a:xfrm>
            <a:off x="6227381" y="3767070"/>
            <a:ext cx="3773065" cy="2564149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0000446" y="1137375"/>
            <a:ext cx="126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標示過度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000445" y="3822271"/>
            <a:ext cx="126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學會工程製圖可以做甚麼呢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6860" y="182562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飾品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內容版面配置區 2"/>
          <p:cNvSpPr txBox="1"/>
          <p:nvPr/>
        </p:nvSpPr>
        <p:spPr>
          <a:xfrm>
            <a:off x="4862599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機械零件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線上媒體 17" title="3D modeling a ring on iPad with Shapr3D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6860" y="2630805"/>
            <a:ext cx="4319270" cy="243141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862596" y="5944243"/>
            <a:ext cx="53943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ym typeface="+mn-ea"/>
                <a:hlinkClick r:id="rId6"/>
              </a:rPr>
              <a:t>https://youtu.be/qsQfXPOed6g?si=3BKU5RebdmeJgs0m</a:t>
            </a:r>
            <a:endParaRPr lang="zh-TW" altLang="en-US" sz="1200" dirty="0"/>
          </a:p>
          <a:p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76860" y="5899785"/>
            <a:ext cx="3844925" cy="3594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  <a:hlinkClick r:id="rId7"/>
              </a:rPr>
              <a:t>https://www.youtube.com/watch?v=eFRsENbmU_o&amp;t=61s</a:t>
            </a:r>
            <a:endParaRPr lang="zh-TW" altLang="en-US" sz="1200" dirty="0"/>
          </a:p>
        </p:txBody>
      </p:sp>
      <p:pic>
        <p:nvPicPr>
          <p:cNvPr id="6" name="線上媒體 5" title="First Look - SOLIDWORKS CAD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62830" y="2629535"/>
            <a:ext cx="4290060" cy="242506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9419590" y="2629535"/>
            <a:ext cx="1842770" cy="2623185"/>
          </a:xfrm>
          <a:prstGeom prst="rect">
            <a:avLst/>
          </a:prstGeom>
        </p:spPr>
      </p:pic>
      <p:sp>
        <p:nvSpPr>
          <p:cNvPr id="7" name="內容版面配置區 2"/>
          <p:cNvSpPr txBox="1"/>
          <p:nvPr/>
        </p:nvSpPr>
        <p:spPr>
          <a:xfrm>
            <a:off x="9419590" y="1824990"/>
            <a:ext cx="4263390" cy="611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創意產品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9419590" y="5901690"/>
            <a:ext cx="1933575" cy="548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TW" sz="1200" dirty="0">
                <a:sym typeface="+mn-ea"/>
                <a:hlinkClick r:id="rId10" action="ppaction://hlinkfile"/>
              </a:rPr>
              <a:t>https://www.youtube.com/shorts/NCFsWftVmJs</a:t>
            </a:r>
            <a:endParaRPr lang="en-US" altLang="zh-TW" sz="1200" dirty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x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75532" y="2871557"/>
            <a:ext cx="11302790" cy="2852737"/>
            <a:chOff x="837170" y="250664"/>
            <a:chExt cx="10517660" cy="5986409"/>
          </a:xfrm>
        </p:grpSpPr>
        <p:sp>
          <p:nvSpPr>
            <p:cNvPr id="10" name="矩形 9"/>
            <p:cNvSpPr/>
            <p:nvPr/>
          </p:nvSpPr>
          <p:spPr>
            <a:xfrm>
              <a:off x="837170" y="546732"/>
              <a:ext cx="9474542" cy="4498128"/>
            </a:xfrm>
            <a:prstGeom prst="rect">
              <a:avLst/>
            </a:prstGeom>
            <a:solidFill>
              <a:srgbClr val="FFFFFF">
                <a:alpha val="5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837170" y="250664"/>
              <a:ext cx="10517660" cy="5986409"/>
            </a:xfrm>
            <a:prstGeom prst="rect">
              <a:avLst/>
            </a:prstGeom>
            <a:solidFill>
              <a:srgbClr val="FFFFFF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三視圖繪製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66;p8"/>
          <p:cNvSpPr txBox="1"/>
          <p:nvPr/>
        </p:nvSpPr>
        <p:spPr>
          <a:xfrm>
            <a:off x="1092200" y="87036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Clr>
                <a:srgbClr val="FFFFFF"/>
              </a:buClr>
            </a:pP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活動</a:t>
            </a:r>
            <a:r>
              <a:rPr lang="en-US" altLang="zh-TW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2-1:</a:t>
            </a: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三視圖繪製</a:t>
            </a:r>
          </a:p>
          <a:p>
            <a:pPr>
              <a:buClr>
                <a:srgbClr val="FFFFFF"/>
              </a:buClr>
            </a:pPr>
            <a:endParaRPr lang="en-US" altLang="zh-TW" sz="4000" dirty="0">
              <a:solidFill>
                <a:srgbClr val="BE7D3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sp>
        <p:nvSpPr>
          <p:cNvPr id="14" name="Google Shape;282;p10"/>
          <p:cNvSpPr txBox="1"/>
          <p:nvPr/>
        </p:nvSpPr>
        <p:spPr>
          <a:xfrm>
            <a:off x="1092200" y="2214880"/>
            <a:ext cx="10007600" cy="326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>
            <a:lvl1pPr marL="609600" lvl="0" indent="-41465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注意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1.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方格紙中一格長度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=10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單位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2.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畫前視圖、側視圖、上視圖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3.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被遮擋的立體細節畫虛線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4.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要標註尺寸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5.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不要過度標註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pic>
        <p:nvPicPr>
          <p:cNvPr id="16" name="Picture 1" descr="image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375" y="801370"/>
            <a:ext cx="5340985" cy="54127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6;p8"/>
          <p:cNvSpPr txBox="1"/>
          <p:nvPr/>
        </p:nvSpPr>
        <p:spPr>
          <a:xfrm>
            <a:off x="1092200" y="87036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Clr>
                <a:srgbClr val="FFFFFF"/>
              </a:buClr>
            </a:pP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活動</a:t>
            </a:r>
            <a:r>
              <a:rPr lang="en-US" altLang="zh-TW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2-1</a:t>
            </a: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答案</a:t>
            </a:r>
          </a:p>
          <a:p>
            <a:pPr>
              <a:buClr>
                <a:srgbClr val="FFFFFF"/>
              </a:buClr>
            </a:pPr>
            <a:endParaRPr lang="en-US" altLang="zh-TW" sz="4000" dirty="0">
              <a:solidFill>
                <a:srgbClr val="BE7D3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pic>
        <p:nvPicPr>
          <p:cNvPr id="8" name="Pictur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620" y="2885440"/>
            <a:ext cx="4267835" cy="3667125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280" y="410845"/>
            <a:ext cx="4119245" cy="2426970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/>
          </p:cNvPicPr>
          <p:nvPr/>
        </p:nvPicPr>
        <p:blipFill>
          <a:blip r:embed="rId4"/>
          <a:srcRect b="1550"/>
          <a:stretch>
            <a:fillRect/>
          </a:stretch>
        </p:blipFill>
        <p:spPr>
          <a:xfrm>
            <a:off x="8720455" y="2761615"/>
            <a:ext cx="2503170" cy="3790950"/>
          </a:xfrm>
          <a:prstGeom prst="rect">
            <a:avLst/>
          </a:prstGeom>
        </p:spPr>
      </p:pic>
      <p:sp>
        <p:nvSpPr>
          <p:cNvPr id="11" name="Google Shape;282;p10"/>
          <p:cNvSpPr txBox="1"/>
          <p:nvPr/>
        </p:nvSpPr>
        <p:spPr>
          <a:xfrm>
            <a:off x="1092200" y="2214880"/>
            <a:ext cx="10007600" cy="326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609600" lvl="0" indent="-41465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zh-TW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左上</a:t>
            </a:r>
            <a:r>
              <a:rPr kumimoji="0" lang="en-US" altLang="zh-TW" sz="3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:</a:t>
            </a:r>
            <a:r>
              <a:rPr kumimoji="0" lang="zh-TW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上視圖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zh-TW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左下</a:t>
            </a:r>
            <a:r>
              <a:rPr kumimoji="0" lang="en-US" altLang="zh-TW" sz="3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:</a:t>
            </a:r>
            <a:r>
              <a:rPr kumimoji="0" lang="zh-TW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前視圖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zh-TW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右下</a:t>
            </a:r>
            <a:r>
              <a:rPr kumimoji="0" lang="en-US" altLang="zh-TW" sz="3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:</a:t>
            </a:r>
            <a:r>
              <a:rPr kumimoji="0" lang="zh-TW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側視圖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zh-TW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 </a:t>
            </a:r>
            <a:r>
              <a:rPr kumimoji="0" lang="zh-TW" altLang="en-US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   </a:t>
            </a:r>
            <a:r>
              <a:rPr kumimoji="0" lang="en-US" altLang="zh-TW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-</a:t>
            </a:r>
            <a:r>
              <a:rPr kumimoji="0" lang="zh-TW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   </a:t>
            </a:r>
            <a:r>
              <a:rPr kumimoji="0" lang="en-US" altLang="zh-TW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- </a:t>
            </a:r>
            <a:r>
              <a:rPr kumimoji="0" lang="zh-TW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迅速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71025" y="5069840"/>
            <a:ext cx="1905" cy="108966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66;p8"/>
          <p:cNvSpPr txBox="1"/>
          <p:nvPr/>
        </p:nvSpPr>
        <p:spPr>
          <a:xfrm>
            <a:off x="1092200" y="87036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Clr>
                <a:srgbClr val="FFFFFF"/>
              </a:buClr>
            </a:pP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活動</a:t>
            </a:r>
            <a:r>
              <a:rPr lang="en-US" altLang="zh-TW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2-2:</a:t>
            </a: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三視圖繪製</a:t>
            </a:r>
            <a:r>
              <a:rPr lang="en-US" altLang="zh-TW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2</a:t>
            </a:r>
            <a:endParaRPr lang="zh-TW" altLang="en-US" sz="4000" dirty="0">
              <a:solidFill>
                <a:srgbClr val="BE7D3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  <a:p>
            <a:pPr>
              <a:buClr>
                <a:srgbClr val="FFFFFF"/>
              </a:buClr>
            </a:pPr>
            <a:endParaRPr lang="en-US" altLang="zh-TW" sz="4000" dirty="0">
              <a:solidFill>
                <a:srgbClr val="BE7D3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sp>
        <p:nvSpPr>
          <p:cNvPr id="7" name="Google Shape;282;p10"/>
          <p:cNvSpPr txBox="1"/>
          <p:nvPr/>
        </p:nvSpPr>
        <p:spPr>
          <a:xfrm>
            <a:off x="615950" y="2119630"/>
            <a:ext cx="10007600" cy="32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>
            <a:lvl1pPr marL="609600" lvl="0" indent="-41465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注意</a:t>
            </a:r>
            <a:r>
              <a:rPr lang="en-US" altLang="zh-TW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1.</a:t>
            </a:r>
            <a:r>
              <a:rPr lang="zh-TW" altLang="en-US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方格紙中一格長度</a:t>
            </a:r>
            <a:r>
              <a:rPr lang="en-US" altLang="zh-TW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=10</a:t>
            </a:r>
            <a:r>
              <a:rPr lang="zh-TW" altLang="en-US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單位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2.</a:t>
            </a:r>
            <a:r>
              <a:rPr lang="zh-TW" altLang="en-US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畫前視圖、側視圖、上視圖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3.</a:t>
            </a:r>
            <a:r>
              <a:rPr lang="zh-TW" altLang="en-US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被遮擋的立體細節畫虛線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4.</a:t>
            </a:r>
            <a:r>
              <a:rPr lang="zh-TW" altLang="en-US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要標註尺寸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5.</a:t>
            </a:r>
            <a:r>
              <a:rPr lang="zh-TW" altLang="en-US" sz="2400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不要過度標註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 dirty="0">
                <a:solidFill>
                  <a:srgbClr val="E7E6E6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6.</a:t>
            </a:r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圓與圓柱軸心要畫中心線</a:t>
            </a:r>
            <a:endParaRPr lang="en-US" altLang="zh-TW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pic>
        <p:nvPicPr>
          <p:cNvPr id="2" name="Content Placeholder 1" descr="Untitled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2865" y="1691005"/>
            <a:ext cx="630301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6;p8"/>
          <p:cNvSpPr txBox="1"/>
          <p:nvPr/>
        </p:nvSpPr>
        <p:spPr>
          <a:xfrm>
            <a:off x="2608580" y="890906"/>
            <a:ext cx="10007600" cy="9544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lvl="8" indent="457200">
              <a:buClr>
                <a:srgbClr val="FFFFFF"/>
              </a:buClr>
            </a:pPr>
            <a:r>
              <a:rPr lang="en-US" altLang="zh-TW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           </a:t>
            </a: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活動二</a:t>
            </a:r>
            <a:r>
              <a:rPr lang="en-US" altLang="zh-TW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:</a:t>
            </a: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答案</a:t>
            </a:r>
          </a:p>
          <a:p>
            <a:pPr>
              <a:buClr>
                <a:srgbClr val="FFFFFF"/>
              </a:buClr>
            </a:pPr>
            <a:endParaRPr lang="en-US" altLang="zh-TW" sz="4000" dirty="0">
              <a:solidFill>
                <a:srgbClr val="BE7D3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pic>
        <p:nvPicPr>
          <p:cNvPr id="6" name="Picture 14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665" y="2947670"/>
            <a:ext cx="352425" cy="481330"/>
          </a:xfrm>
          <a:prstGeom prst="rect">
            <a:avLst/>
          </a:prstGeom>
        </p:spPr>
      </p:pic>
      <p:cxnSp>
        <p:nvCxnSpPr>
          <p:cNvPr id="7" name="Straight Connector 15"/>
          <p:cNvCxnSpPr/>
          <p:nvPr/>
        </p:nvCxnSpPr>
        <p:spPr>
          <a:xfrm>
            <a:off x="3349625" y="3004820"/>
            <a:ext cx="269240" cy="467360"/>
          </a:xfrm>
          <a:prstGeom prst="line">
            <a:avLst/>
          </a:prstGeom>
          <a:noFill/>
          <a:ln w="6350" cap="flat" cmpd="sng" algn="ctr">
            <a:solidFill>
              <a:srgbClr val="52A6A4"/>
            </a:solidFill>
            <a:prstDash val="solid"/>
            <a:miter lim="800000"/>
          </a:ln>
          <a:effectLst/>
        </p:spPr>
      </p:cxnSp>
      <p:cxnSp>
        <p:nvCxnSpPr>
          <p:cNvPr id="10" name="Straight Connector 26"/>
          <p:cNvCxnSpPr/>
          <p:nvPr/>
        </p:nvCxnSpPr>
        <p:spPr>
          <a:xfrm>
            <a:off x="2445385" y="4770755"/>
            <a:ext cx="0" cy="79502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11" name="Straight Connector 27"/>
          <p:cNvCxnSpPr/>
          <p:nvPr/>
        </p:nvCxnSpPr>
        <p:spPr>
          <a:xfrm>
            <a:off x="3143885" y="4782185"/>
            <a:ext cx="0" cy="79502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12" name="Straight Connector 28"/>
          <p:cNvCxnSpPr/>
          <p:nvPr/>
        </p:nvCxnSpPr>
        <p:spPr>
          <a:xfrm>
            <a:off x="5951855" y="4782185"/>
            <a:ext cx="0" cy="79502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13" name="Straight Connector 29"/>
          <p:cNvCxnSpPr/>
          <p:nvPr/>
        </p:nvCxnSpPr>
        <p:spPr>
          <a:xfrm>
            <a:off x="6652895" y="4782185"/>
            <a:ext cx="0" cy="79502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14" name="Straight Connector 31"/>
          <p:cNvCxnSpPr/>
          <p:nvPr/>
        </p:nvCxnSpPr>
        <p:spPr>
          <a:xfrm>
            <a:off x="7654290" y="4398645"/>
            <a:ext cx="1950720" cy="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15" name="Straight Connector 32"/>
          <p:cNvCxnSpPr/>
          <p:nvPr/>
        </p:nvCxnSpPr>
        <p:spPr>
          <a:xfrm>
            <a:off x="7606030" y="5187315"/>
            <a:ext cx="1950720" cy="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16" name="Straight Connector 33"/>
          <p:cNvCxnSpPr/>
          <p:nvPr/>
        </p:nvCxnSpPr>
        <p:spPr>
          <a:xfrm>
            <a:off x="4177665" y="1188085"/>
            <a:ext cx="0" cy="172466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17" name="Straight Connector 34"/>
          <p:cNvCxnSpPr/>
          <p:nvPr/>
        </p:nvCxnSpPr>
        <p:spPr>
          <a:xfrm>
            <a:off x="4914265" y="1188085"/>
            <a:ext cx="0" cy="172466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18" name="Straight Connector 37"/>
          <p:cNvCxnSpPr/>
          <p:nvPr/>
        </p:nvCxnSpPr>
        <p:spPr>
          <a:xfrm>
            <a:off x="6297930" y="4671695"/>
            <a:ext cx="0" cy="100965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19" name="Straight Connector 38"/>
          <p:cNvCxnSpPr/>
          <p:nvPr/>
        </p:nvCxnSpPr>
        <p:spPr>
          <a:xfrm>
            <a:off x="2794635" y="4698365"/>
            <a:ext cx="0" cy="100965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20" name="Straight Connector 39"/>
          <p:cNvCxnSpPr/>
          <p:nvPr/>
        </p:nvCxnSpPr>
        <p:spPr>
          <a:xfrm>
            <a:off x="4547870" y="3887470"/>
            <a:ext cx="0" cy="1786255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21" name="Straight Connector 40"/>
          <p:cNvCxnSpPr/>
          <p:nvPr/>
        </p:nvCxnSpPr>
        <p:spPr>
          <a:xfrm>
            <a:off x="4535170" y="1102360"/>
            <a:ext cx="0" cy="190246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22" name="Straight Connector 42"/>
          <p:cNvCxnSpPr/>
          <p:nvPr/>
        </p:nvCxnSpPr>
        <p:spPr>
          <a:xfrm>
            <a:off x="7606030" y="4792980"/>
            <a:ext cx="2059305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23" name="Straight Connector 43"/>
          <p:cNvCxnSpPr/>
          <p:nvPr/>
        </p:nvCxnSpPr>
        <p:spPr>
          <a:xfrm>
            <a:off x="3790950" y="4767580"/>
            <a:ext cx="1549400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24" name="Straight Connector 44"/>
          <p:cNvCxnSpPr/>
          <p:nvPr/>
        </p:nvCxnSpPr>
        <p:spPr>
          <a:xfrm>
            <a:off x="6311900" y="1267460"/>
            <a:ext cx="0" cy="1546225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25" name="Straight Connector 45"/>
          <p:cNvCxnSpPr/>
          <p:nvPr/>
        </p:nvCxnSpPr>
        <p:spPr>
          <a:xfrm>
            <a:off x="5670550" y="2050415"/>
            <a:ext cx="1431290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26" name="Straight Connector 46"/>
          <p:cNvCxnSpPr/>
          <p:nvPr/>
        </p:nvCxnSpPr>
        <p:spPr>
          <a:xfrm>
            <a:off x="2797810" y="1291590"/>
            <a:ext cx="0" cy="1524635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27" name="Straight Connector 47"/>
          <p:cNvCxnSpPr/>
          <p:nvPr/>
        </p:nvCxnSpPr>
        <p:spPr>
          <a:xfrm>
            <a:off x="2040890" y="2046605"/>
            <a:ext cx="1346200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cxnSp>
        <p:nvCxnSpPr>
          <p:cNvPr id="28" name="Straight Connector 48"/>
          <p:cNvCxnSpPr/>
          <p:nvPr/>
        </p:nvCxnSpPr>
        <p:spPr>
          <a:xfrm>
            <a:off x="8211820" y="4792980"/>
            <a:ext cx="0" cy="79502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29" name="Straight Connector 49"/>
          <p:cNvCxnSpPr/>
          <p:nvPr/>
        </p:nvCxnSpPr>
        <p:spPr>
          <a:xfrm>
            <a:off x="9015095" y="4792980"/>
            <a:ext cx="0" cy="79502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10000"/>
              </a:srgbClr>
            </a:solidFill>
            <a:prstDash val="dash"/>
            <a:miter lim="800000"/>
          </a:ln>
          <a:effectLst/>
        </p:spPr>
      </p:cxnSp>
      <p:cxnSp>
        <p:nvCxnSpPr>
          <p:cNvPr id="30" name="Straight Connector 50"/>
          <p:cNvCxnSpPr/>
          <p:nvPr/>
        </p:nvCxnSpPr>
        <p:spPr>
          <a:xfrm>
            <a:off x="8613775" y="4698365"/>
            <a:ext cx="0" cy="100965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10000"/>
              </a:srgbClr>
            </a:solidFill>
            <a:prstDash val="dashDot"/>
            <a:miter lim="800000"/>
          </a:ln>
          <a:effectLst/>
        </p:spPr>
      </p:cxnSp>
      <p:pic>
        <p:nvPicPr>
          <p:cNvPr id="2" name="Picture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085" y="294005"/>
            <a:ext cx="6148705" cy="3379470"/>
          </a:xfrm>
          <a:prstGeom prst="rect">
            <a:avLst/>
          </a:prstGeom>
        </p:spPr>
      </p:pic>
      <p:pic>
        <p:nvPicPr>
          <p:cNvPr id="3" name="Picture 2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05" y="4008120"/>
            <a:ext cx="2748915" cy="2561590"/>
          </a:xfrm>
          <a:prstGeom prst="rect">
            <a:avLst/>
          </a:prstGeom>
        </p:spPr>
      </p:pic>
      <p:graphicFrame>
        <p:nvGraphicFramePr>
          <p:cNvPr id="31" name="Object 30"/>
          <p:cNvGraphicFramePr/>
          <p:nvPr/>
        </p:nvGraphicFramePr>
        <p:xfrm>
          <a:off x="1870710" y="3622675"/>
          <a:ext cx="5354320" cy="2941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539105" imgH="3042920" progId="Paint.Picture">
                  <p:embed/>
                </p:oleObj>
              </mc:Choice>
              <mc:Fallback>
                <p:oleObj r:id="rId5" imgW="5539105" imgH="3042920" progId="Paint.Picture">
                  <p:embed/>
                  <p:pic>
                    <p:nvPicPr>
                      <p:cNvPr id="0" name="Picture 2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70710" y="3622675"/>
                        <a:ext cx="5354320" cy="2941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Connector 33"/>
          <p:cNvCxnSpPr/>
          <p:nvPr/>
        </p:nvCxnSpPr>
        <p:spPr>
          <a:xfrm>
            <a:off x="4043680" y="943610"/>
            <a:ext cx="0" cy="1549400"/>
          </a:xfrm>
          <a:prstGeom prst="line">
            <a:avLst/>
          </a:prstGeom>
          <a:ln w="6350" cap="flat" cmpd="sng" algn="ctr">
            <a:solidFill>
              <a:schemeClr val="bg2">
                <a:lumMod val="1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743450" y="952500"/>
            <a:ext cx="4445" cy="1554480"/>
          </a:xfrm>
          <a:prstGeom prst="line">
            <a:avLst/>
          </a:prstGeom>
          <a:ln w="6350" cap="flat" cmpd="sng" algn="ctr">
            <a:solidFill>
              <a:schemeClr val="bg2">
                <a:lumMod val="1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382135" y="829310"/>
            <a:ext cx="0" cy="1786255"/>
          </a:xfrm>
          <a:prstGeom prst="line">
            <a:avLst/>
          </a:prstGeom>
          <a:ln w="12700" cmpd="sng">
            <a:solidFill>
              <a:schemeClr val="bg2">
                <a:lumMod val="1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146165" y="878205"/>
            <a:ext cx="0" cy="1546225"/>
          </a:xfrm>
          <a:prstGeom prst="line">
            <a:avLst/>
          </a:prstGeom>
          <a:ln w="12700" cmpd="sng">
            <a:solidFill>
              <a:schemeClr val="bg2">
                <a:lumMod val="1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504815" y="1661160"/>
            <a:ext cx="1431290" cy="0"/>
          </a:xfrm>
          <a:prstGeom prst="line">
            <a:avLst/>
          </a:prstGeom>
          <a:ln w="12700" cmpd="sng">
            <a:solidFill>
              <a:schemeClr val="bg2">
                <a:lumMod val="1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632075" y="902335"/>
            <a:ext cx="0" cy="1524635"/>
          </a:xfrm>
          <a:prstGeom prst="line">
            <a:avLst/>
          </a:prstGeom>
          <a:ln w="12700" cmpd="sng">
            <a:solidFill>
              <a:schemeClr val="bg2">
                <a:lumMod val="1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75155" y="1657350"/>
            <a:ext cx="1346200" cy="0"/>
          </a:xfrm>
          <a:prstGeom prst="line">
            <a:avLst/>
          </a:prstGeom>
          <a:ln w="12700" cmpd="sng">
            <a:solidFill>
              <a:schemeClr val="bg2">
                <a:lumMod val="1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390775" y="4827270"/>
            <a:ext cx="0" cy="795020"/>
          </a:xfrm>
          <a:prstGeom prst="line">
            <a:avLst/>
          </a:prstGeom>
          <a:ln w="6350" cap="flat" cmpd="sng" algn="ctr">
            <a:solidFill>
              <a:schemeClr val="bg2">
                <a:lumMod val="1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067050" y="4827270"/>
            <a:ext cx="0" cy="795020"/>
          </a:xfrm>
          <a:prstGeom prst="line">
            <a:avLst/>
          </a:prstGeom>
          <a:ln w="6350" cap="flat" cmpd="sng" algn="ctr">
            <a:solidFill>
              <a:schemeClr val="bg2">
                <a:lumMod val="1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782310" y="4827270"/>
            <a:ext cx="0" cy="793115"/>
          </a:xfrm>
          <a:prstGeom prst="line">
            <a:avLst/>
          </a:prstGeom>
          <a:ln w="6350" cap="flat" cmpd="sng" algn="ctr">
            <a:solidFill>
              <a:schemeClr val="bg2">
                <a:lumMod val="1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457950" y="4839970"/>
            <a:ext cx="0" cy="793115"/>
          </a:xfrm>
          <a:prstGeom prst="line">
            <a:avLst/>
          </a:prstGeom>
          <a:ln w="6350" cap="flat" cmpd="sng" algn="ctr">
            <a:solidFill>
              <a:schemeClr val="bg2">
                <a:lumMod val="1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108065" y="4775835"/>
            <a:ext cx="0" cy="939165"/>
          </a:xfrm>
          <a:prstGeom prst="line">
            <a:avLst/>
          </a:prstGeom>
          <a:ln w="12700" cmpd="sng">
            <a:solidFill>
              <a:schemeClr val="bg2">
                <a:lumMod val="1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29230" y="4775835"/>
            <a:ext cx="0" cy="906780"/>
          </a:xfrm>
          <a:prstGeom prst="line">
            <a:avLst/>
          </a:prstGeom>
          <a:ln w="12700" cmpd="sng">
            <a:solidFill>
              <a:schemeClr val="bg2">
                <a:lumMod val="1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427855" y="3963670"/>
            <a:ext cx="0" cy="1784350"/>
          </a:xfrm>
          <a:prstGeom prst="line">
            <a:avLst/>
          </a:prstGeom>
          <a:ln w="12700" cmpd="sng">
            <a:solidFill>
              <a:schemeClr val="bg2">
                <a:lumMod val="1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670935" y="4843780"/>
            <a:ext cx="1495425" cy="0"/>
          </a:xfrm>
          <a:prstGeom prst="line">
            <a:avLst/>
          </a:prstGeom>
          <a:ln w="12700" cmpd="sng">
            <a:solidFill>
              <a:schemeClr val="bg2">
                <a:lumMod val="1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561580" y="4481195"/>
            <a:ext cx="1641475" cy="0"/>
          </a:xfrm>
          <a:prstGeom prst="line">
            <a:avLst/>
          </a:prstGeom>
          <a:ln w="6350" cap="flat" cmpd="sng" algn="ctr">
            <a:solidFill>
              <a:schemeClr val="bg2">
                <a:lumMod val="1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561580" y="5231765"/>
            <a:ext cx="1641475" cy="0"/>
          </a:xfrm>
          <a:prstGeom prst="line">
            <a:avLst/>
          </a:prstGeom>
          <a:ln w="6350" cap="flat" cmpd="sng" algn="ctr">
            <a:solidFill>
              <a:schemeClr val="bg2">
                <a:lumMod val="1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396480" y="4856480"/>
            <a:ext cx="1930400" cy="0"/>
          </a:xfrm>
          <a:prstGeom prst="line">
            <a:avLst/>
          </a:prstGeom>
          <a:ln w="12700" cmpd="sng">
            <a:solidFill>
              <a:schemeClr val="bg2">
                <a:lumMod val="1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29245" y="4850130"/>
            <a:ext cx="0" cy="758825"/>
          </a:xfrm>
          <a:prstGeom prst="line">
            <a:avLst/>
          </a:prstGeom>
          <a:ln w="6350" cap="flat" cmpd="sng" algn="ctr">
            <a:solidFill>
              <a:schemeClr val="bg2">
                <a:lumMod val="1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675370" y="4853305"/>
            <a:ext cx="0" cy="749300"/>
          </a:xfrm>
          <a:prstGeom prst="line">
            <a:avLst/>
          </a:prstGeom>
          <a:ln w="6350" cap="flat" cmpd="sng" algn="ctr">
            <a:solidFill>
              <a:schemeClr val="bg2">
                <a:lumMod val="1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302625" y="4755515"/>
            <a:ext cx="0" cy="948690"/>
          </a:xfrm>
          <a:prstGeom prst="line">
            <a:avLst/>
          </a:prstGeom>
          <a:ln w="12700" cmpd="sng">
            <a:solidFill>
              <a:schemeClr val="bg2">
                <a:lumMod val="1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6;p8"/>
          <p:cNvSpPr txBox="1"/>
          <p:nvPr/>
        </p:nvSpPr>
        <p:spPr>
          <a:xfrm>
            <a:off x="1092200" y="87036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Nunito"/>
              <a:buNone/>
              <a:defRPr/>
            </a:pPr>
            <a:r>
              <a:rPr kumimoji="0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BE7D3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爆炸圖</a:t>
            </a:r>
          </a:p>
        </p:txBody>
      </p:sp>
      <p:sp>
        <p:nvSpPr>
          <p:cNvPr id="6" name="Google Shape;282;p10"/>
          <p:cNvSpPr txBox="1"/>
          <p:nvPr/>
        </p:nvSpPr>
        <p:spPr>
          <a:xfrm>
            <a:off x="1092200" y="2214880"/>
            <a:ext cx="10007600" cy="32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rmAutofit/>
          </a:bodyPr>
          <a:lstStyle>
            <a:lvl1pPr marL="609600" lvl="0" indent="-41465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zh-TW" altLang="en-US" sz="333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當零件可以組裝時，用三視圖難以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zh-TW" altLang="en-US" sz="333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表示零件的組裝方式與順序，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zh-TW" altLang="en-US" sz="333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此時用爆炸圖即可更簡單的理解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zh-TW" altLang="en-US" sz="333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組裝方式與順序</a:t>
            </a:r>
          </a:p>
        </p:txBody>
      </p:sp>
      <p:pic>
        <p:nvPicPr>
          <p:cNvPr id="7" name="Google Shape;309;p13"/>
          <p:cNvPicPr preferRelativeResize="0"/>
          <p:nvPr/>
        </p:nvPicPr>
        <p:blipFill rotWithShape="1">
          <a:blip r:embed="rId2"/>
          <a:srcRect l="-642" r="60499"/>
          <a:stretch>
            <a:fillRect/>
          </a:stretch>
        </p:blipFill>
        <p:spPr>
          <a:xfrm>
            <a:off x="8169658" y="1655000"/>
            <a:ext cx="2990600" cy="423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99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98133" y="333499"/>
            <a:ext cx="8756401" cy="61910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0;p12"/>
          <p:cNvSpPr/>
          <p:nvPr/>
        </p:nvSpPr>
        <p:spPr>
          <a:xfrm>
            <a:off x="11099800" y="5606600"/>
            <a:ext cx="432000" cy="40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282;p10"/>
          <p:cNvSpPr txBox="1"/>
          <p:nvPr/>
        </p:nvSpPr>
        <p:spPr>
          <a:xfrm>
            <a:off x="504825" y="1797049"/>
            <a:ext cx="2445385" cy="32639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rmAutofit/>
          </a:bodyPr>
          <a:lstStyle>
            <a:lvl1pPr marL="609600" lvl="0" indent="-41465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zh-TW" altLang="en-US" sz="333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這些零件如何以三視圖表示組裝方式與順序呢</a:t>
            </a:r>
            <a:r>
              <a:rPr kumimoji="0" lang="en-US" altLang="zh-TW" sz="333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?</a:t>
            </a:r>
            <a:r>
              <a:rPr kumimoji="0" lang="zh-TW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速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5;p13"/>
          <p:cNvSpPr txBox="1">
            <a:spLocks noGrp="1"/>
          </p:cNvSpPr>
          <p:nvPr>
            <p:ph type="title"/>
          </p:nvPr>
        </p:nvSpPr>
        <p:spPr>
          <a:xfrm>
            <a:off x="679450" y="460717"/>
            <a:ext cx="10007600" cy="12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爆炸圖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pic>
        <p:nvPicPr>
          <p:cNvPr id="5" name="Google Shape;307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71933" y="311251"/>
            <a:ext cx="8819268" cy="62354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8;p13"/>
          <p:cNvSpPr/>
          <p:nvPr/>
        </p:nvSpPr>
        <p:spPr>
          <a:xfrm>
            <a:off x="11173600" y="5623467"/>
            <a:ext cx="402000" cy="407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" name="Google Shape;282;p10"/>
          <p:cNvSpPr txBox="1"/>
          <p:nvPr/>
        </p:nvSpPr>
        <p:spPr>
          <a:xfrm>
            <a:off x="568325" y="2133600"/>
            <a:ext cx="2445385" cy="32639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rmAutofit/>
          </a:bodyPr>
          <a:lstStyle>
            <a:lvl1pPr marL="609600" lvl="0" indent="-41465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zh-TW" altLang="en-US" sz="3335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用爆炸圖表示，組裝方法與步驟都能更加清楚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來到機械系，你會學到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/>
          <p:cNvSpPr/>
          <p:nvPr/>
        </p:nvSpPr>
        <p:spPr>
          <a:xfrm>
            <a:off x="1481666" y="2203978"/>
            <a:ext cx="4402667" cy="36152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基礎理論</a:t>
            </a:r>
          </a:p>
        </p:txBody>
      </p:sp>
      <p:sp>
        <p:nvSpPr>
          <p:cNvPr id="6" name="矩形: 圓角 5"/>
          <p:cNvSpPr/>
          <p:nvPr/>
        </p:nvSpPr>
        <p:spPr>
          <a:xfrm>
            <a:off x="6409266" y="2203978"/>
            <a:ext cx="4402667" cy="361526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應用學科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x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75532" y="2871557"/>
            <a:ext cx="11302790" cy="2852737"/>
            <a:chOff x="837170" y="250664"/>
            <a:chExt cx="10517660" cy="5986409"/>
          </a:xfrm>
        </p:grpSpPr>
        <p:sp>
          <p:nvSpPr>
            <p:cNvPr id="10" name="矩形 9"/>
            <p:cNvSpPr/>
            <p:nvPr/>
          </p:nvSpPr>
          <p:spPr>
            <a:xfrm>
              <a:off x="837170" y="546732"/>
              <a:ext cx="9474542" cy="4498128"/>
            </a:xfrm>
            <a:prstGeom prst="rect">
              <a:avLst/>
            </a:prstGeom>
            <a:solidFill>
              <a:srgbClr val="FFFFFF">
                <a:alpha val="5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837170" y="250664"/>
              <a:ext cx="10517660" cy="5986409"/>
            </a:xfrm>
            <a:prstGeom prst="rect">
              <a:avLst/>
            </a:prstGeom>
            <a:solidFill>
              <a:srgbClr val="FFFFFF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鱷魚爆炸圖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6;p8"/>
          <p:cNvSpPr txBox="1"/>
          <p:nvPr/>
        </p:nvSpPr>
        <p:spPr>
          <a:xfrm>
            <a:off x="1092200" y="87036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buClr>
                <a:srgbClr val="FFFFFF"/>
              </a:buClr>
            </a:pP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活動三</a:t>
            </a:r>
            <a:r>
              <a:rPr lang="en-US" altLang="zh-TW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:</a:t>
            </a:r>
            <a:r>
              <a:rPr lang="zh-TW" altLang="en-US" sz="4000" dirty="0">
                <a:solidFill>
                  <a:srgbClr val="BE7D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鱷魚爆炸圖</a:t>
            </a:r>
          </a:p>
          <a:p>
            <a:pPr>
              <a:buClr>
                <a:srgbClr val="FFFFFF"/>
              </a:buClr>
            </a:pPr>
            <a:endParaRPr lang="en-US" altLang="zh-TW" sz="4000" dirty="0">
              <a:solidFill>
                <a:srgbClr val="BE7D3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pic>
        <p:nvPicPr>
          <p:cNvPr id="6" name="Picture 1" descr="鱷魚列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235" y="379095"/>
            <a:ext cx="4934585" cy="6099175"/>
          </a:xfrm>
          <a:prstGeom prst="rect">
            <a:avLst/>
          </a:prstGeom>
        </p:spPr>
      </p:pic>
      <p:sp>
        <p:nvSpPr>
          <p:cNvPr id="7" name="Google Shape;282;p10"/>
          <p:cNvSpPr txBox="1"/>
          <p:nvPr/>
        </p:nvSpPr>
        <p:spPr>
          <a:xfrm>
            <a:off x="1092200" y="2214880"/>
            <a:ext cx="10007600" cy="326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609600" lvl="0" indent="-41465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398145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注意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1.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剪下鱷魚零件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2.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排列零件相對位置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3.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不用畫虛線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Arial" panose="020B0604020202020204" pitchFamily="34" charset="0"/>
              <a:buNone/>
              <a:defRPr/>
            </a:pPr>
            <a:r>
              <a:rPr kumimoji="0" lang="zh-TW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標楷體" panose="03000509000000000000" charset="-12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6;p8"/>
          <p:cNvSpPr txBox="1"/>
          <p:nvPr/>
        </p:nvSpPr>
        <p:spPr>
          <a:xfrm>
            <a:off x="1092200" y="87036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Nunito"/>
              <a:buNone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E7D3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活動三</a:t>
            </a: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srgbClr val="BE7D3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: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BE7D3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標楷體" panose="03000509000000000000" charset="-120"/>
              </a:rPr>
              <a:t>答案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Nunito"/>
              <a:buNone/>
              <a:defRPr/>
            </a:pPr>
            <a:endParaRPr kumimoji="0" lang="en-US" altLang="zh-TW" sz="4000" b="0" i="0" u="none" strike="noStrike" kern="1200" cap="none" spc="0" normalizeH="0" baseline="0" noProof="0" dirty="0">
              <a:ln>
                <a:noFill/>
              </a:ln>
              <a:solidFill>
                <a:srgbClr val="BE7D3E"/>
              </a:solidFill>
              <a:effectLst/>
              <a:uLnTx/>
              <a:uFillTx/>
              <a:latin typeface="標楷體" panose="03000509000000000000" charset="-120"/>
              <a:ea typeface="標楷體" panose="03000509000000000000" charset="-120"/>
              <a:cs typeface="標楷體" panose="03000509000000000000" charset="-120"/>
              <a:sym typeface="標楷體" panose="03000509000000000000" charset="-120"/>
            </a:endParaRPr>
          </a:p>
        </p:txBody>
      </p:sp>
      <p:graphicFrame>
        <p:nvGraphicFramePr>
          <p:cNvPr id="6" name="Object 0"/>
          <p:cNvGraphicFramePr/>
          <p:nvPr/>
        </p:nvGraphicFramePr>
        <p:xfrm>
          <a:off x="4140200" y="304800"/>
          <a:ext cx="2785110" cy="6247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053080" imgH="7172325" progId="Paint.Picture">
                  <p:embed/>
                </p:oleObj>
              </mc:Choice>
              <mc:Fallback>
                <p:oleObj r:id="rId2" imgW="3053080" imgH="7172325" progId="Paint.Picture">
                  <p:embed/>
                  <p:pic>
                    <p:nvPicPr>
                      <p:cNvPr id="0" name="Object 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40200" y="304800"/>
                        <a:ext cx="2785110" cy="6247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5585460" y="2289810"/>
            <a:ext cx="0" cy="845185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146040" y="2014855"/>
            <a:ext cx="0" cy="865505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763770" y="2545715"/>
            <a:ext cx="0" cy="774065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47640" y="2524760"/>
            <a:ext cx="0" cy="774065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799965" y="2264410"/>
            <a:ext cx="0" cy="805815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988560" y="3298825"/>
            <a:ext cx="4445" cy="2715260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Straight Connector 14"/>
          <p:cNvCxnSpPr/>
          <p:nvPr/>
        </p:nvCxnSpPr>
        <p:spPr>
          <a:xfrm>
            <a:off x="5229225" y="4646930"/>
            <a:ext cx="0" cy="460375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Straight Connector 15"/>
          <p:cNvCxnSpPr/>
          <p:nvPr/>
        </p:nvCxnSpPr>
        <p:spPr>
          <a:xfrm>
            <a:off x="5608320" y="1706880"/>
            <a:ext cx="0" cy="1482090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Straight Connector 16"/>
          <p:cNvCxnSpPr/>
          <p:nvPr/>
        </p:nvCxnSpPr>
        <p:spPr>
          <a:xfrm>
            <a:off x="5120005" y="1342390"/>
            <a:ext cx="0" cy="1576705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Straight Connector 19"/>
          <p:cNvCxnSpPr/>
          <p:nvPr/>
        </p:nvCxnSpPr>
        <p:spPr>
          <a:xfrm flipV="1">
            <a:off x="5380355" y="617855"/>
            <a:ext cx="671830" cy="379095"/>
          </a:xfrm>
          <a:prstGeom prst="line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/>
          <p:cNvSpPr/>
          <p:nvPr/>
        </p:nvSpPr>
        <p:spPr>
          <a:xfrm>
            <a:off x="330199" y="256645"/>
            <a:ext cx="2226734" cy="70855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rgbClr val="CC33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基礎理論</a:t>
            </a:r>
          </a:p>
        </p:txBody>
      </p:sp>
      <p:sp>
        <p:nvSpPr>
          <p:cNvPr id="7" name="矩形: 圓角 6"/>
          <p:cNvSpPr/>
          <p:nvPr/>
        </p:nvSpPr>
        <p:spPr>
          <a:xfrm>
            <a:off x="2709331" y="256645"/>
            <a:ext cx="2226733" cy="7085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應用學科</a:t>
            </a:r>
          </a:p>
        </p:txBody>
      </p:sp>
      <p:sp>
        <p:nvSpPr>
          <p:cNvPr id="9" name="矩形: 剪去對角角落 8"/>
          <p:cNvSpPr/>
          <p:nvPr/>
        </p:nvSpPr>
        <p:spPr>
          <a:xfrm>
            <a:off x="1515532" y="2099734"/>
            <a:ext cx="1761066" cy="8382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材料科學</a:t>
            </a:r>
          </a:p>
        </p:txBody>
      </p:sp>
      <p:sp>
        <p:nvSpPr>
          <p:cNvPr id="10" name="矩形: 剪去對角角落 9"/>
          <p:cNvSpPr/>
          <p:nvPr/>
        </p:nvSpPr>
        <p:spPr>
          <a:xfrm>
            <a:off x="4339165" y="1849966"/>
            <a:ext cx="1761066" cy="8382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機構學</a:t>
            </a:r>
          </a:p>
        </p:txBody>
      </p:sp>
      <p:sp>
        <p:nvSpPr>
          <p:cNvPr id="11" name="矩形: 剪去對角角落 10"/>
          <p:cNvSpPr/>
          <p:nvPr/>
        </p:nvSpPr>
        <p:spPr>
          <a:xfrm>
            <a:off x="1176864" y="4123267"/>
            <a:ext cx="1761066" cy="8382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熱力學</a:t>
            </a:r>
          </a:p>
        </p:txBody>
      </p:sp>
      <p:sp>
        <p:nvSpPr>
          <p:cNvPr id="12" name="矩形: 剪去對角角落 11"/>
          <p:cNvSpPr/>
          <p:nvPr/>
        </p:nvSpPr>
        <p:spPr>
          <a:xfrm>
            <a:off x="4055531" y="4309532"/>
            <a:ext cx="1761066" cy="8382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熱傳學</a:t>
            </a:r>
          </a:p>
        </p:txBody>
      </p:sp>
      <p:sp>
        <p:nvSpPr>
          <p:cNvPr id="13" name="矩形: 剪去對角角落 12"/>
          <p:cNvSpPr/>
          <p:nvPr/>
        </p:nvSpPr>
        <p:spPr>
          <a:xfrm>
            <a:off x="6248398" y="3103033"/>
            <a:ext cx="1761066" cy="8382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靜力學</a:t>
            </a:r>
          </a:p>
        </p:txBody>
      </p:sp>
      <p:sp>
        <p:nvSpPr>
          <p:cNvPr id="14" name="矩形: 剪去對角角落 13"/>
          <p:cNvSpPr/>
          <p:nvPr/>
        </p:nvSpPr>
        <p:spPr>
          <a:xfrm>
            <a:off x="7056965" y="1363134"/>
            <a:ext cx="1761066" cy="8382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流體力學</a:t>
            </a:r>
          </a:p>
        </p:txBody>
      </p:sp>
      <p:sp>
        <p:nvSpPr>
          <p:cNvPr id="15" name="矩形: 剪去對角角落 14"/>
          <p:cNvSpPr/>
          <p:nvPr/>
        </p:nvSpPr>
        <p:spPr>
          <a:xfrm>
            <a:off x="9812865" y="1989666"/>
            <a:ext cx="1761066" cy="8382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電路電子學</a:t>
            </a:r>
          </a:p>
        </p:txBody>
      </p:sp>
      <p:sp>
        <p:nvSpPr>
          <p:cNvPr id="16" name="矩形: 剪去對角角落 15"/>
          <p:cNvSpPr/>
          <p:nvPr/>
        </p:nvSpPr>
        <p:spPr>
          <a:xfrm>
            <a:off x="8051799" y="4423832"/>
            <a:ext cx="1761066" cy="8382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動力學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剪去對角角落 3"/>
          <p:cNvSpPr/>
          <p:nvPr/>
        </p:nvSpPr>
        <p:spPr>
          <a:xfrm>
            <a:off x="717864" y="339028"/>
            <a:ext cx="1761066" cy="8382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材料科學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717864" y="1721796"/>
            <a:ext cx="67315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研究不同材料的結構、性質及其在應用中的表現。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探討材料的組成與內部結構如何影響其強度、硬度、耐熱性、耐腐蝕性等特性。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這門學科對於設計和製造機械、電子產品、建築材料等非常重要。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選擇合適的材料來製作飛機的外殼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既要輕又要堅固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799" y="1031132"/>
            <a:ext cx="4192621" cy="4192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語音泡泡: 圓角矩形 9"/>
          <p:cNvSpPr/>
          <p:nvPr/>
        </p:nvSpPr>
        <p:spPr>
          <a:xfrm>
            <a:off x="2091267" y="5063466"/>
            <a:ext cx="4580466" cy="1058333"/>
          </a:xfrm>
          <a:prstGeom prst="wedgeRoundRectCallout">
            <a:avLst>
              <a:gd name="adj1" fmla="val -36971"/>
              <a:gd name="adj2" fmla="val 84900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CC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你覺得要打造變形金剛或是大型機器人需要使用什麼材料</a:t>
            </a:r>
            <a:r>
              <a:rPr lang="en-US" altLang="zh-TW" dirty="0">
                <a:solidFill>
                  <a:srgbClr val="CC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solidFill>
                <a:srgbClr val="CC33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855781" y="6385807"/>
            <a:ext cx="53362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hlinkClick r:id="rId3"/>
              </a:rPr>
              <a:t>https://www.youtube.com/watch?v=AyAd70nfVC4&amp;ab_channel=FilmeyBox</a:t>
            </a:r>
            <a:endParaRPr lang="zh-TW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剪去對角角落 3"/>
          <p:cNvSpPr/>
          <p:nvPr/>
        </p:nvSpPr>
        <p:spPr>
          <a:xfrm>
            <a:off x="717864" y="339028"/>
            <a:ext cx="1761066" cy="8382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動力學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717864" y="1721796"/>
            <a:ext cx="67315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研究物體在力的作用下如何運動的學科，關注物體的加速度、速度和位置變化。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牛頓三大運動定律。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動力學廣泛應用於設計各種運動系統，如車輛的行駛、機器人的運動、以及運動中的飛機或火箭等。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了解它能幫助工程師分析運動模式，並設計出更加穩定、高效的機械系統。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92799" y="1031132"/>
            <a:ext cx="4192621" cy="4192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語音泡泡: 圓角矩形 9"/>
          <p:cNvSpPr/>
          <p:nvPr/>
        </p:nvSpPr>
        <p:spPr>
          <a:xfrm>
            <a:off x="2091267" y="5063466"/>
            <a:ext cx="4580466" cy="1058333"/>
          </a:xfrm>
          <a:prstGeom prst="wedgeRoundRectCallout">
            <a:avLst>
              <a:gd name="adj1" fmla="val -36971"/>
              <a:gd name="adj2" fmla="val 84900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生活中有那些作用力與反作用力的例子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剪去對角角落 3"/>
          <p:cNvSpPr/>
          <p:nvPr/>
        </p:nvSpPr>
        <p:spPr>
          <a:xfrm>
            <a:off x="717864" y="339028"/>
            <a:ext cx="1761066" cy="8382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機構學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717864" y="1721796"/>
            <a:ext cx="67315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機構學研究如何設計和分析機械裝置中的運動部件（如齒輪、連桿機構等）。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這門學科主要探討機械系統中各元件的幾何約束和運動特性，而不考慮力。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機構學對於設計精密機械裝置（如機器人、汽車引擎、工業機械手臂）非常重要。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48411" y="462961"/>
            <a:ext cx="4192621" cy="4192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語音泡泡: 圓角矩形 9"/>
          <p:cNvSpPr/>
          <p:nvPr/>
        </p:nvSpPr>
        <p:spPr>
          <a:xfrm>
            <a:off x="2091267" y="5063466"/>
            <a:ext cx="4580466" cy="1058333"/>
          </a:xfrm>
          <a:prstGeom prst="wedgeRoundRectCallout">
            <a:avLst>
              <a:gd name="adj1" fmla="val -36971"/>
              <a:gd name="adj2" fmla="val 84900"/>
              <a:gd name="adj3" fmla="val 16667"/>
            </a:avLst>
          </a:prstGeom>
          <a:solidFill>
            <a:srgbClr val="E1D8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小齒輪轉大齒輪是省力機構還是省時機構</a:t>
            </a:r>
            <a:r>
              <a:rPr lang="en-US" altLang="zh-TW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 </a:t>
            </a:r>
            <a:r>
              <a:rPr lang="zh-TW" altLang="en-US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為甚麼</a:t>
            </a:r>
            <a:r>
              <a:rPr lang="en-US" altLang="zh-TW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71733" y="6395039"/>
            <a:ext cx="51697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hlinkClick r:id="rId3"/>
              </a:rPr>
              <a:t>https://www.youtube.com/watch?v=ByTC5AVglsQ&amp;ab_channel=OmarRaafat</a:t>
            </a:r>
            <a:endParaRPr lang="zh-TW" altLang="en-US" sz="1200" dirty="0"/>
          </a:p>
        </p:txBody>
      </p:sp>
      <p:pic>
        <p:nvPicPr>
          <p:cNvPr id="1030" name="Picture 6" descr="連桿機構:: TSSCqs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411" y="4820170"/>
            <a:ext cx="2624299" cy="1498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0333340" y="5665707"/>
            <a:ext cx="115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雨刷機構</a:t>
            </a:r>
            <a:r>
              <a:rPr lang="en-US" altLang="zh-TW" sz="1600" dirty="0"/>
              <a:t>(</a:t>
            </a:r>
            <a:r>
              <a:rPr lang="zh-TW" altLang="en-US" sz="1600" dirty="0"/>
              <a:t>學習單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/>
          <p:cNvSpPr/>
          <p:nvPr/>
        </p:nvSpPr>
        <p:spPr>
          <a:xfrm>
            <a:off x="330199" y="256645"/>
            <a:ext cx="2226734" cy="70855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基礎理論</a:t>
            </a:r>
          </a:p>
        </p:txBody>
      </p:sp>
      <p:sp>
        <p:nvSpPr>
          <p:cNvPr id="7" name="矩形: 圓角 6"/>
          <p:cNvSpPr/>
          <p:nvPr/>
        </p:nvSpPr>
        <p:spPr>
          <a:xfrm>
            <a:off x="2709331" y="256645"/>
            <a:ext cx="2226733" cy="708555"/>
          </a:xfrm>
          <a:prstGeom prst="roundRect">
            <a:avLst/>
          </a:prstGeom>
          <a:solidFill>
            <a:srgbClr val="7030A0"/>
          </a:solidFill>
          <a:ln w="76200">
            <a:solidFill>
              <a:srgbClr val="CC33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應用學科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685800" y="1820333"/>
            <a:ext cx="3259667" cy="4343400"/>
            <a:chOff x="685800" y="1820333"/>
            <a:chExt cx="3259667" cy="4343400"/>
          </a:xfrm>
        </p:grpSpPr>
        <p:sp>
          <p:nvSpPr>
            <p:cNvPr id="2" name="矩形: 圓角化單一角落 1"/>
            <p:cNvSpPr/>
            <p:nvPr/>
          </p:nvSpPr>
          <p:spPr>
            <a:xfrm>
              <a:off x="685800" y="1820333"/>
              <a:ext cx="3259667" cy="4343400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1016000" y="1981200"/>
              <a:ext cx="20489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機械設計</a:t>
              </a: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905933" y="2590800"/>
              <a:ext cx="274320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機械工程師會設計各種機械和設備，比如車子、腳踏車、機器手臂，甚至家裡的洗衣機和冰箱。</a:t>
              </a:r>
              <a:endPara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設計這些東西時，工程師會考慮怎麼讓它們更耐用、更節能。</a:t>
              </a:r>
            </a:p>
            <a:p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4466166" y="1820333"/>
            <a:ext cx="3259667" cy="4343400"/>
            <a:chOff x="685800" y="1820333"/>
            <a:chExt cx="3259667" cy="43434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0" name="矩形: 圓角化單一角落 9"/>
            <p:cNvSpPr/>
            <p:nvPr/>
          </p:nvSpPr>
          <p:spPr>
            <a:xfrm>
              <a:off x="685800" y="1820333"/>
              <a:ext cx="3259667" cy="4343400"/>
            </a:xfrm>
            <a:prstGeom prst="round1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016000" y="1981200"/>
              <a:ext cx="2048933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製造技術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905933" y="2590800"/>
              <a:ext cx="2743200" cy="203132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當我們有完整設計後，機械工程師還要思考怎麼把這些機械製造出來。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想辦法使用各種工具和材料來製造機械零件，然後組裝起來。</a:t>
              </a:r>
              <a:endParaRPr lang="zh-TW" altLang="en-US" dirty="0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8246533" y="1820333"/>
            <a:ext cx="3259667" cy="4343400"/>
            <a:chOff x="685800" y="1820333"/>
            <a:chExt cx="3259667" cy="43434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4" name="矩形: 圓角化單一角落 13"/>
            <p:cNvSpPr/>
            <p:nvPr/>
          </p:nvSpPr>
          <p:spPr>
            <a:xfrm>
              <a:off x="685800" y="1820333"/>
              <a:ext cx="3259667" cy="4343400"/>
            </a:xfrm>
            <a:prstGeom prst="round1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016000" y="1981200"/>
              <a:ext cx="2048933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控制技術</a:t>
              </a: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905933" y="2590800"/>
              <a:ext cx="2743200" cy="23083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這部分專注在機械如何移動，並且如何控制這些機械。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比如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車子的引擎怎麼工作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如何讓車子跑得更快又更安全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或者機器手臂怎麼精確地抓取東西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endParaRPr lang="zh-TW" altLang="en-US" dirty="0"/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4583466" y="5631708"/>
            <a:ext cx="30250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hlinkClick r:id="rId2"/>
              </a:rPr>
              <a:t>https://www.youtube.com/watch?v=uyU-D1tiR_U&amp;ab_channel=Allprocessofworld</a:t>
            </a:r>
            <a:endParaRPr lang="zh-TW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2048</Words>
  <Application>Microsoft Office PowerPoint</Application>
  <PresentationFormat>寬螢幕</PresentationFormat>
  <Paragraphs>232</Paragraphs>
  <Slides>42</Slides>
  <Notes>1</Notes>
  <HiddenSlides>0</HiddenSlides>
  <MMClips>4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2" baseType="lpstr">
      <vt:lpstr>Yu Gothic UI Semibold</vt:lpstr>
      <vt:lpstr>微軟正黑體</vt:lpstr>
      <vt:lpstr>標楷體</vt:lpstr>
      <vt:lpstr>Arial</vt:lpstr>
      <vt:lpstr>Calibri</vt:lpstr>
      <vt:lpstr>Calibri Light</vt:lpstr>
      <vt:lpstr>Cambria Math</vt:lpstr>
      <vt:lpstr>Nunito</vt:lpstr>
      <vt:lpstr>Office 佈景主題</vt:lpstr>
      <vt:lpstr>Paintbrush Picture</vt:lpstr>
      <vt:lpstr>生活機械觀察實作</vt:lpstr>
      <vt:lpstr>What is machine ??</vt:lpstr>
      <vt:lpstr>What is machine ??</vt:lpstr>
      <vt:lpstr>來到機械系，你會學到…</vt:lpstr>
      <vt:lpstr>PowerPoint 簡報</vt:lpstr>
      <vt:lpstr>PowerPoint 簡報</vt:lpstr>
      <vt:lpstr>PowerPoint 簡報</vt:lpstr>
      <vt:lpstr>PowerPoint 簡報</vt:lpstr>
      <vt:lpstr>PowerPoint 簡報</vt:lpstr>
      <vt:lpstr>能量傳遞(動能、位能、熱能…)</vt:lpstr>
      <vt:lpstr>能量傳遞</vt:lpstr>
      <vt:lpstr>其他能量傳遞(學習單)</vt:lpstr>
      <vt:lpstr>複雜系統中的能量傳遞</vt:lpstr>
      <vt:lpstr>活動1—鱷魚牙醫</vt:lpstr>
      <vt:lpstr>鱷魚牙醫玩具活動</vt:lpstr>
      <vt:lpstr>鱷魚的嘴巴為什麼張到最大時會固定住？為什麼按下正確牙齒時會閉上嘴巴？</vt:lpstr>
      <vt:lpstr>正確牙齒可能不只有一顆嗎?為什麼？</vt:lpstr>
      <vt:lpstr>為什麼按下非正確的牙齒時，牙齒能固定於牙槽內不回彈?</vt:lpstr>
      <vt:lpstr>為什麼每一次正確的牙齒都不同？有沒有規律呢？為什麼？</vt:lpstr>
      <vt:lpstr>機械設計中的工程製圖</vt:lpstr>
      <vt:lpstr>為甚麼機械設計要畫工程圖呢</vt:lpstr>
      <vt:lpstr>火箭工程案例- 阿波羅13號</vt:lpstr>
      <vt:lpstr>描述立體的物品，只需要一張圖就夠嗎?</vt:lpstr>
      <vt:lpstr>再多給一張從側面看的圖呢?</vt:lpstr>
      <vt:lpstr>通常需要幾張圖呢?</vt:lpstr>
      <vt:lpstr>三視圖畫法</vt:lpstr>
      <vt:lpstr>工程圖繪製規則</vt:lpstr>
      <vt:lpstr>尺寸標示規則</vt:lpstr>
      <vt:lpstr>中心線繪製</vt:lpstr>
      <vt:lpstr>常犯錯誤提醒</vt:lpstr>
      <vt:lpstr>學會工程製圖可以做甚麼呢</vt:lpstr>
      <vt:lpstr>活動2—三視圖繪製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爆炸圖</vt:lpstr>
      <vt:lpstr>活動3—鱷魚爆炸圖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生活機械觀察實作</dc:title>
  <dc:creator>SOLab</dc:creator>
  <cp:lastModifiedBy>家安 吳</cp:lastModifiedBy>
  <cp:revision>71</cp:revision>
  <dcterms:created xsi:type="dcterms:W3CDTF">2024-09-16T06:23:00Z</dcterms:created>
  <dcterms:modified xsi:type="dcterms:W3CDTF">2024-10-28T04:31:06Z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0D6C7C6A00B44DF3880782A4F994B69B_12</vt:lpwstr>
  </property>
  <property fmtid="{D5CDD505-2E9C-101B-9397-08002B2CF9AE}" pid="3" name="KSOProductBuildVer">
    <vt:lpwstr>1033-12.2.0.18607</vt:lpwstr>
  </property>
</Properties>
</file>